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Average" panose="02000503040000020003" pitchFamily="2" charset="77"/>
      <p:regular r:id="rId35"/>
    </p:embeddedFont>
    <p:embeddedFont>
      <p:font typeface="Oswald" pitchFamily="2" charset="77"/>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5"/>
    <p:restoredTop sz="94590"/>
  </p:normalViewPr>
  <p:slideViewPr>
    <p:cSldViewPr snapToGrid="0">
      <p:cViewPr varScale="1">
        <p:scale>
          <a:sx n="81" d="100"/>
          <a:sy n="81" d="100"/>
        </p:scale>
        <p:origin x="176" y="1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dn.vox-cdn.com/thumbor/O7prxODJOIRp2q7Ym5683YK9Zrs=/0x0:2500x1550/1200x800/filters:focal(1050x575:1450x975)/cdn.vox-cdn.com/uploads/chorus_image/image/64062280/1_waUUAUYAk78DNkswT-u3Aw.0.0.0.p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https://cdn.vox-cdn.com/thumbor/O7prxODJOIRp2q7Ym5683YK9Zrs=/0x0:2500x1550/1200x800/filters:focal(1050x575:1450x975)/cdn.vox-cdn.com/uploads/chorus_image/image/64062280/1_waUUAUYAk78DNkswT-u3Aw.0.0.0.png</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d444e20eea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d444e20eea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444e20eea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444e20eea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444e20eea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444e20eea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444e20eea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444e20ee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444e20eea_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444e20eea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444e20eea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444e20eea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444e20eea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444e20eea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444e20eea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444e20ee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d61f00d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d61f00d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43b6fa0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43b6fa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0278c17c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0278c17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d61f00d5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d61f00d5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d61f00d5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cd61f00d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50 - out of the population out of the top 50 so every year cohort is changing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43b6fa07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43b6fa07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Emphasize top 50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41188cbe6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41188cbe6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d41188cbe6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d41188cbe6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41188cbe6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d41188cbe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41188cbe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41188cbe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d41188cbe6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d41188cbe6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514d761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514d761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3969bef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3969bef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5fd8c019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d5fd8c019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514d761a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514d761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d41188cbe6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d41188cbe6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d5fd8c01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5fd8c01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0278c17c4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0278c17c4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0278c17c4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0278c17c4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0278c17c4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0278c17c4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0278c17c4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0278c17c4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0278c17c4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0278c17c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0278c17c4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0278c17c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7" name="Google Shape;17;p2"/>
          <p:cNvPicPr preferRelativeResize="0"/>
          <p:nvPr/>
        </p:nvPicPr>
        <p:blipFill>
          <a:blip r:embed="rId2">
            <a:alphaModFix/>
          </a:blip>
          <a:stretch>
            <a:fillRect/>
          </a:stretch>
        </p:blipFill>
        <p:spPr>
          <a:xfrm>
            <a:off x="714375" y="0"/>
            <a:ext cx="771525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3" name="Google Shape;53;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9" name="Google Shape;39;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3" name="Google Shape;43;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5" name="Google Shape;45;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6" name="Google Shape;46;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9" name="Google Shape;49;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FFFFFF"/>
                </a:solidFill>
              </a:rPr>
              <a:t>ESPN NBA Player Data Analysis</a:t>
            </a:r>
            <a:endParaRPr>
              <a:solidFill>
                <a:srgbClr val="FFFFFF"/>
              </a:solidFill>
            </a:endParaRPr>
          </a:p>
        </p:txBody>
      </p:sp>
      <p:sp>
        <p:nvSpPr>
          <p:cNvPr id="61" name="Google Shape;61;p13"/>
          <p:cNvSpPr txBox="1">
            <a:spLocks noGrp="1"/>
          </p:cNvSpPr>
          <p:nvPr>
            <p:ph type="subTitle" idx="1"/>
          </p:nvPr>
        </p:nvSpPr>
        <p:spPr>
          <a:xfrm>
            <a:off x="618075" y="3865950"/>
            <a:ext cx="7801500" cy="98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rgbClr val="000000"/>
                </a:solidFill>
                <a:highlight>
                  <a:schemeClr val="dk1"/>
                </a:highlight>
              </a:rPr>
              <a:t>Group 5: </a:t>
            </a:r>
            <a:endParaRPr sz="2600" b="1">
              <a:solidFill>
                <a:srgbClr val="000000"/>
              </a:solidFill>
              <a:highlight>
                <a:schemeClr val="dk1"/>
              </a:highlight>
            </a:endParaRPr>
          </a:p>
          <a:p>
            <a:pPr marL="0" lvl="0" indent="0" algn="ctr" rtl="0">
              <a:spcBef>
                <a:spcPts val="0"/>
              </a:spcBef>
              <a:spcAft>
                <a:spcPts val="0"/>
              </a:spcAft>
              <a:buNone/>
            </a:pPr>
            <a:r>
              <a:rPr lang="en" sz="2600" b="1">
                <a:solidFill>
                  <a:srgbClr val="000000"/>
                </a:solidFill>
                <a:highlight>
                  <a:schemeClr val="dk1"/>
                </a:highlight>
              </a:rPr>
              <a:t>Manpreet Dhindsa, Amber Curran, Robel Semunegus</a:t>
            </a:r>
            <a:endParaRPr sz="2600" b="1">
              <a:solidFill>
                <a:srgbClr val="000000"/>
              </a:solidFill>
              <a:highlight>
                <a:schemeClr val="dk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LeBron James vs MVP: Experimental Design</a:t>
            </a:r>
            <a:endParaRPr/>
          </a:p>
        </p:txBody>
      </p:sp>
      <p:sp>
        <p:nvSpPr>
          <p:cNvPr id="119" name="Google Shape;119;p22"/>
          <p:cNvSpPr txBox="1">
            <a:spLocks noGrp="1"/>
          </p:cNvSpPr>
          <p:nvPr>
            <p:ph type="body" idx="1"/>
          </p:nvPr>
        </p:nvSpPr>
        <p:spPr>
          <a:xfrm>
            <a:off x="311700" y="1017725"/>
            <a:ext cx="8520600" cy="4057200"/>
          </a:xfrm>
          <a:prstGeom prst="rect">
            <a:avLst/>
          </a:prstGeom>
        </p:spPr>
        <p:txBody>
          <a:bodyPr spcFirstLastPara="1" wrap="square" lIns="91425" tIns="91425" rIns="91425" bIns="91425" anchor="t" anchorCtr="0">
            <a:noAutofit/>
          </a:bodyPr>
          <a:lstStyle/>
          <a:p>
            <a:pPr marL="457200" lvl="0" indent="-325755" algn="l" rtl="0">
              <a:lnSpc>
                <a:spcPct val="105000"/>
              </a:lnSpc>
              <a:spcBef>
                <a:spcPts val="0"/>
              </a:spcBef>
              <a:spcAft>
                <a:spcPts val="0"/>
              </a:spcAft>
              <a:buSzPts val="1530"/>
              <a:buChar char="●"/>
            </a:pPr>
            <a:r>
              <a:rPr lang="en" sz="1530"/>
              <a:t>Question: “Should LeBron James have won more Most Valuable Player (MVP) awards?”</a:t>
            </a:r>
            <a:endParaRPr sz="1530"/>
          </a:p>
          <a:p>
            <a:pPr marL="914400" lvl="1" indent="-304165" algn="l" rtl="0">
              <a:lnSpc>
                <a:spcPct val="105000"/>
              </a:lnSpc>
              <a:spcBef>
                <a:spcPts val="0"/>
              </a:spcBef>
              <a:spcAft>
                <a:spcPts val="0"/>
              </a:spcAft>
              <a:buSzPts val="1190"/>
              <a:buChar char="○"/>
            </a:pPr>
            <a:r>
              <a:rPr lang="en" sz="1190"/>
              <a:t>In the NBA community, many people believe that LeBron James has been snubbed multiple times for MVP</a:t>
            </a:r>
            <a:endParaRPr sz="1190"/>
          </a:p>
          <a:p>
            <a:pPr marL="914400" lvl="1" indent="-304165" algn="l" rtl="0">
              <a:lnSpc>
                <a:spcPct val="105000"/>
              </a:lnSpc>
              <a:spcBef>
                <a:spcPts val="0"/>
              </a:spcBef>
              <a:spcAft>
                <a:spcPts val="0"/>
              </a:spcAft>
              <a:buSzPts val="1190"/>
              <a:buChar char="○"/>
            </a:pPr>
            <a:r>
              <a:rPr lang="en" sz="1190"/>
              <a:t>Looking at certain statistical categories, we wanted to determine how LeBron’s stats compared to each MVP</a:t>
            </a:r>
            <a:endParaRPr sz="1190"/>
          </a:p>
          <a:p>
            <a:pPr marL="457200" lvl="0" indent="-325755" algn="l" rtl="0">
              <a:lnSpc>
                <a:spcPct val="105000"/>
              </a:lnSpc>
              <a:spcBef>
                <a:spcPts val="0"/>
              </a:spcBef>
              <a:spcAft>
                <a:spcPts val="0"/>
              </a:spcAft>
              <a:buSzPts val="1530"/>
              <a:buChar char="●"/>
            </a:pPr>
            <a:r>
              <a:rPr lang="en" sz="1530"/>
              <a:t>Analyzed the following statistical categories between LeBron James and each MVP:</a:t>
            </a:r>
            <a:endParaRPr sz="1530"/>
          </a:p>
          <a:p>
            <a:pPr marL="914400" lvl="1" indent="-304165" algn="l" rtl="0">
              <a:lnSpc>
                <a:spcPct val="105000"/>
              </a:lnSpc>
              <a:spcBef>
                <a:spcPts val="0"/>
              </a:spcBef>
              <a:spcAft>
                <a:spcPts val="0"/>
              </a:spcAft>
              <a:buSzPts val="1190"/>
              <a:buChar char="○"/>
            </a:pPr>
            <a:r>
              <a:rPr lang="en" sz="1190"/>
              <a:t>Points Per Game (PPG)</a:t>
            </a:r>
            <a:endParaRPr sz="1190"/>
          </a:p>
          <a:p>
            <a:pPr marL="914400" lvl="1" indent="-304165" algn="l" rtl="0">
              <a:lnSpc>
                <a:spcPct val="105000"/>
              </a:lnSpc>
              <a:spcBef>
                <a:spcPts val="0"/>
              </a:spcBef>
              <a:spcAft>
                <a:spcPts val="0"/>
              </a:spcAft>
              <a:buSzPts val="1190"/>
              <a:buChar char="○"/>
            </a:pPr>
            <a:r>
              <a:rPr lang="en" sz="1190"/>
              <a:t>Assists Per Game (APG)</a:t>
            </a:r>
            <a:endParaRPr sz="1190"/>
          </a:p>
          <a:p>
            <a:pPr marL="914400" lvl="1" indent="-304165" algn="l" rtl="0">
              <a:lnSpc>
                <a:spcPct val="105000"/>
              </a:lnSpc>
              <a:spcBef>
                <a:spcPts val="0"/>
              </a:spcBef>
              <a:spcAft>
                <a:spcPts val="0"/>
              </a:spcAft>
              <a:buSzPts val="1190"/>
              <a:buChar char="○"/>
            </a:pPr>
            <a:r>
              <a:rPr lang="en" sz="1190"/>
              <a:t>Rebounds Per Game (RPG)</a:t>
            </a:r>
            <a:endParaRPr sz="1190"/>
          </a:p>
          <a:p>
            <a:pPr marL="914400" lvl="1" indent="-304165" algn="l" rtl="0">
              <a:lnSpc>
                <a:spcPct val="105000"/>
              </a:lnSpc>
              <a:spcBef>
                <a:spcPts val="0"/>
              </a:spcBef>
              <a:spcAft>
                <a:spcPts val="0"/>
              </a:spcAft>
              <a:buSzPts val="1190"/>
              <a:buChar char="○"/>
            </a:pPr>
            <a:r>
              <a:rPr lang="en" sz="1190"/>
              <a:t>Steals Per Game (SPG)</a:t>
            </a:r>
            <a:endParaRPr sz="1190"/>
          </a:p>
          <a:p>
            <a:pPr marL="914400" lvl="1" indent="-304165" algn="l" rtl="0">
              <a:lnSpc>
                <a:spcPct val="105000"/>
              </a:lnSpc>
              <a:spcBef>
                <a:spcPts val="0"/>
              </a:spcBef>
              <a:spcAft>
                <a:spcPts val="0"/>
              </a:spcAft>
              <a:buSzPts val="1190"/>
              <a:buChar char="○"/>
            </a:pPr>
            <a:r>
              <a:rPr lang="en" sz="1190"/>
              <a:t>Blocks Per Game (BPG)</a:t>
            </a:r>
            <a:endParaRPr sz="1190"/>
          </a:p>
          <a:p>
            <a:pPr marL="914400" lvl="1" indent="-304165" algn="l" rtl="0">
              <a:lnSpc>
                <a:spcPct val="105000"/>
              </a:lnSpc>
              <a:spcBef>
                <a:spcPts val="0"/>
              </a:spcBef>
              <a:spcAft>
                <a:spcPts val="0"/>
              </a:spcAft>
              <a:buSzPts val="1190"/>
              <a:buChar char="○"/>
            </a:pPr>
            <a:r>
              <a:rPr lang="en" sz="1190"/>
              <a:t>Player Efficiency Rating (PER)</a:t>
            </a:r>
            <a:endParaRPr sz="1190"/>
          </a:p>
          <a:p>
            <a:pPr marL="457200" lvl="0" indent="-325755" algn="l" rtl="0">
              <a:lnSpc>
                <a:spcPct val="105000"/>
              </a:lnSpc>
              <a:spcBef>
                <a:spcPts val="0"/>
              </a:spcBef>
              <a:spcAft>
                <a:spcPts val="0"/>
              </a:spcAft>
              <a:buSzPts val="1530"/>
              <a:buChar char="●"/>
            </a:pPr>
            <a:r>
              <a:rPr lang="en" sz="1530"/>
              <a:t>Analysis ignored seasons where LeBron James was not in the league or was the MVP </a:t>
            </a:r>
            <a:endParaRPr sz="1530"/>
          </a:p>
          <a:p>
            <a:pPr marL="914400" lvl="1" indent="-325755" algn="l" rtl="0">
              <a:lnSpc>
                <a:spcPct val="105000"/>
              </a:lnSpc>
              <a:spcBef>
                <a:spcPts val="0"/>
              </a:spcBef>
              <a:spcAft>
                <a:spcPts val="0"/>
              </a:spcAft>
              <a:buSzPts val="1530"/>
              <a:buChar char="○"/>
            </a:pPr>
            <a:r>
              <a:rPr lang="en" sz="1530"/>
              <a:t>Additionally, LeBron James does not appear in 2018-2019 season; did not participate in 70% of games to be included in the list</a:t>
            </a:r>
            <a:endParaRPr sz="1530"/>
          </a:p>
          <a:p>
            <a:pPr marL="457200" lvl="0" indent="-325755" algn="l" rtl="0">
              <a:lnSpc>
                <a:spcPct val="105000"/>
              </a:lnSpc>
              <a:spcBef>
                <a:spcPts val="0"/>
              </a:spcBef>
              <a:spcAft>
                <a:spcPts val="0"/>
              </a:spcAft>
              <a:buSzPts val="1530"/>
              <a:buChar char="●"/>
            </a:pPr>
            <a:r>
              <a:rPr lang="en" sz="1530"/>
              <a:t>Sorted results into 3 categories: Years where LeBron was snubbed, Years where LeBron and the MVP had similar statistics, and Years where the MVP was a “runaway” winner</a:t>
            </a:r>
            <a:endParaRPr sz="1530"/>
          </a:p>
          <a:p>
            <a:pPr marL="457200" lvl="0" indent="-325755" algn="l" rtl="0">
              <a:lnSpc>
                <a:spcPct val="105000"/>
              </a:lnSpc>
              <a:spcBef>
                <a:spcPts val="0"/>
              </a:spcBef>
              <a:spcAft>
                <a:spcPts val="0"/>
              </a:spcAft>
              <a:buSzPts val="1530"/>
              <a:buChar char="●"/>
            </a:pPr>
            <a:r>
              <a:rPr lang="en" sz="1530"/>
              <a:t>Developed a for-loop to compare observed categories between LeBron James and the MVP</a:t>
            </a:r>
            <a:endParaRPr sz="1190"/>
          </a:p>
          <a:p>
            <a:pPr marL="914400" lvl="1" indent="-304165" algn="l" rtl="0">
              <a:lnSpc>
                <a:spcPct val="105000"/>
              </a:lnSpc>
              <a:spcBef>
                <a:spcPts val="0"/>
              </a:spcBef>
              <a:spcAft>
                <a:spcPts val="0"/>
              </a:spcAft>
              <a:buSzPts val="1190"/>
              <a:buChar char="○"/>
            </a:pPr>
            <a:r>
              <a:rPr lang="en" sz="1530"/>
              <a:t>Used bar plots to compare statistical categories between LeBron James and the MVP</a:t>
            </a:r>
            <a:endParaRPr sz="1530"/>
          </a:p>
          <a:p>
            <a:pPr marL="457200" lvl="0" indent="0" algn="l" rtl="0">
              <a:lnSpc>
                <a:spcPct val="105000"/>
              </a:lnSpc>
              <a:spcBef>
                <a:spcPts val="1200"/>
              </a:spcBef>
              <a:spcAft>
                <a:spcPts val="1200"/>
              </a:spcAft>
              <a:buSzPts val="935"/>
              <a:buNone/>
            </a:pPr>
            <a:endParaRPr sz="153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LeBron James vs MVP: LeBron Performed Better - Visualizations</a:t>
            </a:r>
            <a:endParaRPr/>
          </a:p>
        </p:txBody>
      </p:sp>
      <p:pic>
        <p:nvPicPr>
          <p:cNvPr id="125" name="Google Shape;125;p23"/>
          <p:cNvPicPr preferRelativeResize="0"/>
          <p:nvPr/>
        </p:nvPicPr>
        <p:blipFill>
          <a:blip r:embed="rId3">
            <a:alphaModFix/>
          </a:blip>
          <a:stretch>
            <a:fillRect/>
          </a:stretch>
        </p:blipFill>
        <p:spPr>
          <a:xfrm>
            <a:off x="1556775" y="1017725"/>
            <a:ext cx="2393150" cy="1999525"/>
          </a:xfrm>
          <a:prstGeom prst="rect">
            <a:avLst/>
          </a:prstGeom>
          <a:noFill/>
          <a:ln>
            <a:noFill/>
          </a:ln>
        </p:spPr>
      </p:pic>
      <p:pic>
        <p:nvPicPr>
          <p:cNvPr id="126" name="Google Shape;126;p23"/>
          <p:cNvPicPr preferRelativeResize="0"/>
          <p:nvPr/>
        </p:nvPicPr>
        <p:blipFill>
          <a:blip r:embed="rId4">
            <a:alphaModFix/>
          </a:blip>
          <a:stretch>
            <a:fillRect/>
          </a:stretch>
        </p:blipFill>
        <p:spPr>
          <a:xfrm>
            <a:off x="5076100" y="1017725"/>
            <a:ext cx="2363025" cy="1970825"/>
          </a:xfrm>
          <a:prstGeom prst="rect">
            <a:avLst/>
          </a:prstGeom>
          <a:noFill/>
          <a:ln>
            <a:noFill/>
          </a:ln>
        </p:spPr>
      </p:pic>
      <p:pic>
        <p:nvPicPr>
          <p:cNvPr id="127" name="Google Shape;127;p23"/>
          <p:cNvPicPr preferRelativeResize="0"/>
          <p:nvPr/>
        </p:nvPicPr>
        <p:blipFill>
          <a:blip r:embed="rId5">
            <a:alphaModFix/>
          </a:blip>
          <a:stretch>
            <a:fillRect/>
          </a:stretch>
        </p:blipFill>
        <p:spPr>
          <a:xfrm>
            <a:off x="1559475" y="3135051"/>
            <a:ext cx="2387750" cy="1970825"/>
          </a:xfrm>
          <a:prstGeom prst="rect">
            <a:avLst/>
          </a:prstGeom>
          <a:noFill/>
          <a:ln>
            <a:noFill/>
          </a:ln>
        </p:spPr>
      </p:pic>
      <p:pic>
        <p:nvPicPr>
          <p:cNvPr id="128" name="Google Shape;128;p23"/>
          <p:cNvPicPr preferRelativeResize="0"/>
          <p:nvPr/>
        </p:nvPicPr>
        <p:blipFill>
          <a:blip r:embed="rId6">
            <a:alphaModFix/>
          </a:blip>
          <a:stretch>
            <a:fillRect/>
          </a:stretch>
        </p:blipFill>
        <p:spPr>
          <a:xfrm>
            <a:off x="5076100" y="3135050"/>
            <a:ext cx="2363025" cy="197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LeBron James vs MVPs: Steve Nash - Results</a:t>
            </a:r>
            <a:endParaRPr/>
          </a:p>
        </p:txBody>
      </p:sp>
      <p:sp>
        <p:nvSpPr>
          <p:cNvPr id="134" name="Google Shape;134;p24"/>
          <p:cNvSpPr txBox="1">
            <a:spLocks noGrp="1"/>
          </p:cNvSpPr>
          <p:nvPr>
            <p:ph type="body" idx="1"/>
          </p:nvPr>
        </p:nvSpPr>
        <p:spPr>
          <a:xfrm>
            <a:off x="311700" y="1124275"/>
            <a:ext cx="4260300" cy="3753000"/>
          </a:xfrm>
          <a:prstGeom prst="rect">
            <a:avLst/>
          </a:prstGeom>
        </p:spPr>
        <p:txBody>
          <a:bodyPr spcFirstLastPara="1" wrap="square" lIns="91425" tIns="91425" rIns="91425" bIns="91425" anchor="t" anchorCtr="0">
            <a:noAutofit/>
          </a:bodyPr>
          <a:lstStyle/>
          <a:p>
            <a:pPr marL="457200" lvl="0" indent="-323532" algn="l" rtl="0">
              <a:lnSpc>
                <a:spcPct val="105000"/>
              </a:lnSpc>
              <a:spcBef>
                <a:spcPts val="0"/>
              </a:spcBef>
              <a:spcAft>
                <a:spcPts val="0"/>
              </a:spcAft>
              <a:buSzPts val="1495"/>
              <a:buChar char="●"/>
            </a:pPr>
            <a:r>
              <a:rPr lang="en" sz="1495"/>
              <a:t>Bar plots compare various statistics between LeBron James and Steve Nash in the 2004-2005 season and 2005-2006 season, respectively</a:t>
            </a:r>
            <a:endParaRPr sz="1495"/>
          </a:p>
          <a:p>
            <a:pPr marL="457200" lvl="0" indent="0" algn="l" rtl="0">
              <a:lnSpc>
                <a:spcPct val="105000"/>
              </a:lnSpc>
              <a:spcBef>
                <a:spcPts val="1200"/>
              </a:spcBef>
              <a:spcAft>
                <a:spcPts val="0"/>
              </a:spcAft>
              <a:buSzPts val="852"/>
              <a:buNone/>
            </a:pPr>
            <a:endParaRPr sz="1495"/>
          </a:p>
          <a:p>
            <a:pPr marL="457200" lvl="0" indent="-323532" algn="l" rtl="0">
              <a:lnSpc>
                <a:spcPct val="105000"/>
              </a:lnSpc>
              <a:spcBef>
                <a:spcPts val="1200"/>
              </a:spcBef>
              <a:spcAft>
                <a:spcPts val="0"/>
              </a:spcAft>
              <a:buSzPts val="1495"/>
              <a:buChar char="●"/>
            </a:pPr>
            <a:r>
              <a:rPr lang="en" sz="1495"/>
              <a:t>In the two years that Steve Nash won the MVP, LeBron James outperformed him in all observed statistical categories except assists </a:t>
            </a:r>
            <a:endParaRPr sz="1495"/>
          </a:p>
          <a:p>
            <a:pPr marL="457200" lvl="0" indent="0" algn="l" rtl="0">
              <a:lnSpc>
                <a:spcPct val="105000"/>
              </a:lnSpc>
              <a:spcBef>
                <a:spcPts val="1200"/>
              </a:spcBef>
              <a:spcAft>
                <a:spcPts val="0"/>
              </a:spcAft>
              <a:buSzPts val="852"/>
              <a:buNone/>
            </a:pPr>
            <a:endParaRPr sz="1495"/>
          </a:p>
          <a:p>
            <a:pPr marL="457200" lvl="0" indent="-323532" algn="l" rtl="0">
              <a:lnSpc>
                <a:spcPct val="105000"/>
              </a:lnSpc>
              <a:spcBef>
                <a:spcPts val="1200"/>
              </a:spcBef>
              <a:spcAft>
                <a:spcPts val="0"/>
              </a:spcAft>
              <a:buSzPts val="1495"/>
              <a:buChar char="●"/>
            </a:pPr>
            <a:r>
              <a:rPr lang="en" sz="1495"/>
              <a:t>James’ PER is higher than Nash’s in both seasons; indicates that James overall did better statistically </a:t>
            </a:r>
            <a:endParaRPr sz="1495"/>
          </a:p>
          <a:p>
            <a:pPr marL="457200" lvl="0" indent="0" algn="l" rtl="0">
              <a:lnSpc>
                <a:spcPct val="105000"/>
              </a:lnSpc>
              <a:spcBef>
                <a:spcPts val="1200"/>
              </a:spcBef>
              <a:spcAft>
                <a:spcPts val="1200"/>
              </a:spcAft>
              <a:buSzPts val="852"/>
              <a:buNone/>
            </a:pPr>
            <a:endParaRPr sz="1495"/>
          </a:p>
        </p:txBody>
      </p:sp>
      <p:pic>
        <p:nvPicPr>
          <p:cNvPr id="135" name="Google Shape;135;p24"/>
          <p:cNvPicPr preferRelativeResize="0"/>
          <p:nvPr/>
        </p:nvPicPr>
        <p:blipFill>
          <a:blip r:embed="rId3">
            <a:alphaModFix/>
          </a:blip>
          <a:stretch>
            <a:fillRect/>
          </a:stretch>
        </p:blipFill>
        <p:spPr>
          <a:xfrm>
            <a:off x="5971238" y="1017725"/>
            <a:ext cx="2393150" cy="1999525"/>
          </a:xfrm>
          <a:prstGeom prst="rect">
            <a:avLst/>
          </a:prstGeom>
          <a:noFill/>
          <a:ln>
            <a:noFill/>
          </a:ln>
        </p:spPr>
      </p:pic>
      <p:pic>
        <p:nvPicPr>
          <p:cNvPr id="136" name="Google Shape;136;p24"/>
          <p:cNvPicPr preferRelativeResize="0"/>
          <p:nvPr/>
        </p:nvPicPr>
        <p:blipFill>
          <a:blip r:embed="rId4">
            <a:alphaModFix/>
          </a:blip>
          <a:stretch>
            <a:fillRect/>
          </a:stretch>
        </p:blipFill>
        <p:spPr>
          <a:xfrm>
            <a:off x="5971250" y="3121500"/>
            <a:ext cx="2393124" cy="1970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LeBron James vs MVPs: Kobe Bryant &amp; Derrick Rose - Results</a:t>
            </a:r>
            <a:endParaRPr/>
          </a:p>
        </p:txBody>
      </p:sp>
      <p:sp>
        <p:nvSpPr>
          <p:cNvPr id="142" name="Google Shape;142;p25"/>
          <p:cNvSpPr txBox="1">
            <a:spLocks noGrp="1"/>
          </p:cNvSpPr>
          <p:nvPr>
            <p:ph type="body" idx="1"/>
          </p:nvPr>
        </p:nvSpPr>
        <p:spPr>
          <a:xfrm>
            <a:off x="311700" y="1124275"/>
            <a:ext cx="4260300" cy="37530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en"/>
              <a:t>Bar plots compare the observed statistics LeBron James to Kobe Bryant (in the 2007-2008 season) and Derrick Rose (in the 2010-2011 season)</a:t>
            </a:r>
            <a:endParaRPr/>
          </a:p>
          <a:p>
            <a:pPr marL="457200" lvl="0" indent="-325755" algn="l" rtl="0">
              <a:spcBef>
                <a:spcPts val="0"/>
              </a:spcBef>
              <a:spcAft>
                <a:spcPts val="0"/>
              </a:spcAft>
              <a:buSzPct val="100000"/>
              <a:buChar char="●"/>
            </a:pPr>
            <a:r>
              <a:rPr lang="en"/>
              <a:t>In the 2007-2008 season, LeBron James outperformed Kobe Bryant in all observed statistical categories except steals (averaged the same number of steals per game)</a:t>
            </a:r>
            <a:endParaRPr/>
          </a:p>
          <a:p>
            <a:pPr marL="457200" lvl="0" indent="-325755" algn="l" rtl="0">
              <a:spcBef>
                <a:spcPts val="0"/>
              </a:spcBef>
              <a:spcAft>
                <a:spcPts val="0"/>
              </a:spcAft>
              <a:buSzPct val="100000"/>
              <a:buChar char="●"/>
            </a:pPr>
            <a:r>
              <a:rPr lang="en"/>
              <a:t>In the 2010-2011 season, Derrick Rose only outperformed LeBron James in assists and averaged the same number of blocks</a:t>
            </a:r>
            <a:endParaRPr/>
          </a:p>
          <a:p>
            <a:pPr marL="457200" lvl="0" indent="-325755" algn="l" rtl="0">
              <a:spcBef>
                <a:spcPts val="0"/>
              </a:spcBef>
              <a:spcAft>
                <a:spcPts val="0"/>
              </a:spcAft>
              <a:buSzPct val="100000"/>
              <a:buChar char="●"/>
            </a:pPr>
            <a:r>
              <a:rPr lang="en"/>
              <a:t>LeBron’s PER was higher than both players indicating that he performed better overall statistically in several different categories</a:t>
            </a:r>
            <a:endParaRPr/>
          </a:p>
        </p:txBody>
      </p:sp>
      <p:pic>
        <p:nvPicPr>
          <p:cNvPr id="143" name="Google Shape;143;p25"/>
          <p:cNvPicPr preferRelativeResize="0"/>
          <p:nvPr/>
        </p:nvPicPr>
        <p:blipFill>
          <a:blip r:embed="rId3">
            <a:alphaModFix/>
          </a:blip>
          <a:stretch>
            <a:fillRect/>
          </a:stretch>
        </p:blipFill>
        <p:spPr>
          <a:xfrm>
            <a:off x="6111875" y="1017726"/>
            <a:ext cx="2387750" cy="1970825"/>
          </a:xfrm>
          <a:prstGeom prst="rect">
            <a:avLst/>
          </a:prstGeom>
          <a:noFill/>
          <a:ln>
            <a:noFill/>
          </a:ln>
        </p:spPr>
      </p:pic>
      <p:pic>
        <p:nvPicPr>
          <p:cNvPr id="144" name="Google Shape;144;p25"/>
          <p:cNvPicPr preferRelativeResize="0"/>
          <p:nvPr/>
        </p:nvPicPr>
        <p:blipFill>
          <a:blip r:embed="rId4">
            <a:alphaModFix/>
          </a:blip>
          <a:stretch>
            <a:fillRect/>
          </a:stretch>
        </p:blipFill>
        <p:spPr>
          <a:xfrm>
            <a:off x="6118075" y="3098600"/>
            <a:ext cx="2375375" cy="197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LeBron James vs MVP: Similar Statistics - Visualizations</a:t>
            </a:r>
            <a:endParaRPr/>
          </a:p>
        </p:txBody>
      </p:sp>
      <p:pic>
        <p:nvPicPr>
          <p:cNvPr id="150" name="Google Shape;150;p26"/>
          <p:cNvPicPr preferRelativeResize="0"/>
          <p:nvPr/>
        </p:nvPicPr>
        <p:blipFill>
          <a:blip r:embed="rId3">
            <a:alphaModFix/>
          </a:blip>
          <a:stretch>
            <a:fillRect/>
          </a:stretch>
        </p:blipFill>
        <p:spPr>
          <a:xfrm>
            <a:off x="388975" y="1258750"/>
            <a:ext cx="2469376" cy="2145825"/>
          </a:xfrm>
          <a:prstGeom prst="rect">
            <a:avLst/>
          </a:prstGeom>
          <a:noFill/>
          <a:ln>
            <a:noFill/>
          </a:ln>
        </p:spPr>
      </p:pic>
      <p:pic>
        <p:nvPicPr>
          <p:cNvPr id="151" name="Google Shape;151;p26"/>
          <p:cNvPicPr preferRelativeResize="0"/>
          <p:nvPr/>
        </p:nvPicPr>
        <p:blipFill>
          <a:blip r:embed="rId4">
            <a:alphaModFix/>
          </a:blip>
          <a:stretch>
            <a:fillRect/>
          </a:stretch>
        </p:blipFill>
        <p:spPr>
          <a:xfrm>
            <a:off x="6285650" y="1258750"/>
            <a:ext cx="2469375" cy="2145825"/>
          </a:xfrm>
          <a:prstGeom prst="rect">
            <a:avLst/>
          </a:prstGeom>
          <a:noFill/>
          <a:ln>
            <a:noFill/>
          </a:ln>
        </p:spPr>
      </p:pic>
      <p:pic>
        <p:nvPicPr>
          <p:cNvPr id="152" name="Google Shape;152;p26"/>
          <p:cNvPicPr preferRelativeResize="0"/>
          <p:nvPr/>
        </p:nvPicPr>
        <p:blipFill>
          <a:blip r:embed="rId5">
            <a:alphaModFix/>
          </a:blip>
          <a:stretch>
            <a:fillRect/>
          </a:stretch>
        </p:blipFill>
        <p:spPr>
          <a:xfrm>
            <a:off x="3337313" y="1258750"/>
            <a:ext cx="2469375" cy="2145825"/>
          </a:xfrm>
          <a:prstGeom prst="rect">
            <a:avLst/>
          </a:prstGeom>
          <a:noFill/>
          <a:ln>
            <a:noFill/>
          </a:ln>
        </p:spPr>
      </p:pic>
      <p:sp>
        <p:nvSpPr>
          <p:cNvPr id="153" name="Google Shape;153;p26"/>
          <p:cNvSpPr txBox="1">
            <a:spLocks noGrp="1"/>
          </p:cNvSpPr>
          <p:nvPr>
            <p:ph type="body" idx="1"/>
          </p:nvPr>
        </p:nvSpPr>
        <p:spPr>
          <a:xfrm>
            <a:off x="311700" y="3537775"/>
            <a:ext cx="8520600" cy="1451100"/>
          </a:xfrm>
          <a:prstGeom prst="rect">
            <a:avLst/>
          </a:prstGeom>
        </p:spPr>
        <p:txBody>
          <a:bodyPr spcFirstLastPara="1" wrap="square" lIns="91425" tIns="91425" rIns="91425" bIns="91425" anchor="t" anchorCtr="0">
            <a:normAutofit fontScale="85000"/>
          </a:bodyPr>
          <a:lstStyle/>
          <a:p>
            <a:pPr marL="457200" lvl="0" indent="-325755" algn="l" rtl="0">
              <a:spcBef>
                <a:spcPts val="0"/>
              </a:spcBef>
              <a:spcAft>
                <a:spcPts val="0"/>
              </a:spcAft>
              <a:buSzPct val="100000"/>
              <a:buChar char="●"/>
            </a:pPr>
            <a:r>
              <a:rPr lang="en"/>
              <a:t>The MVPs in 2006-2007, 2015-2016, and 2017-2018 seasons did not drastically perform better than LeBron James in the observed statistical categories </a:t>
            </a:r>
            <a:endParaRPr/>
          </a:p>
          <a:p>
            <a:pPr marL="914400" lvl="1" indent="-304165" algn="l" rtl="0">
              <a:spcBef>
                <a:spcPts val="0"/>
              </a:spcBef>
              <a:spcAft>
                <a:spcPts val="0"/>
              </a:spcAft>
              <a:buSzPct val="100000"/>
              <a:buChar char="○"/>
            </a:pPr>
            <a:r>
              <a:rPr lang="en"/>
              <a:t>MVPs outperformed LeBron James but not as overwhelmingly than the “runaway” MVPs</a:t>
            </a:r>
            <a:endParaRPr/>
          </a:p>
          <a:p>
            <a:pPr marL="457200" lvl="0" indent="-325755" algn="l" rtl="0">
              <a:spcBef>
                <a:spcPts val="0"/>
              </a:spcBef>
              <a:spcAft>
                <a:spcPts val="0"/>
              </a:spcAft>
              <a:buSzPct val="100000"/>
              <a:buChar char="●"/>
            </a:pPr>
            <a:r>
              <a:rPr lang="en"/>
              <a:t>PER of the MVPs in these seasons were all higher than LeBron James’; indicates, statistically, the MVPs had a much better overall season performance than LeBron James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LeBron James vs MVP: “Runaway” MVPs - Visualizations</a:t>
            </a:r>
            <a:endParaRPr/>
          </a:p>
        </p:txBody>
      </p:sp>
      <p:pic>
        <p:nvPicPr>
          <p:cNvPr id="159" name="Google Shape;159;p27"/>
          <p:cNvPicPr preferRelativeResize="0"/>
          <p:nvPr/>
        </p:nvPicPr>
        <p:blipFill>
          <a:blip r:embed="rId3">
            <a:alphaModFix/>
          </a:blip>
          <a:stretch>
            <a:fillRect/>
          </a:stretch>
        </p:blipFill>
        <p:spPr>
          <a:xfrm>
            <a:off x="373875" y="1168344"/>
            <a:ext cx="2372100" cy="1895695"/>
          </a:xfrm>
          <a:prstGeom prst="rect">
            <a:avLst/>
          </a:prstGeom>
          <a:noFill/>
          <a:ln>
            <a:noFill/>
          </a:ln>
        </p:spPr>
      </p:pic>
      <p:pic>
        <p:nvPicPr>
          <p:cNvPr id="160" name="Google Shape;160;p27"/>
          <p:cNvPicPr preferRelativeResize="0"/>
          <p:nvPr/>
        </p:nvPicPr>
        <p:blipFill>
          <a:blip r:embed="rId4">
            <a:alphaModFix/>
          </a:blip>
          <a:stretch>
            <a:fillRect/>
          </a:stretch>
        </p:blipFill>
        <p:spPr>
          <a:xfrm>
            <a:off x="3068500" y="1168350"/>
            <a:ext cx="2372100" cy="1895700"/>
          </a:xfrm>
          <a:prstGeom prst="rect">
            <a:avLst/>
          </a:prstGeom>
          <a:noFill/>
          <a:ln>
            <a:noFill/>
          </a:ln>
        </p:spPr>
      </p:pic>
      <p:pic>
        <p:nvPicPr>
          <p:cNvPr id="161" name="Google Shape;161;p27"/>
          <p:cNvPicPr preferRelativeResize="0"/>
          <p:nvPr/>
        </p:nvPicPr>
        <p:blipFill>
          <a:blip r:embed="rId5">
            <a:alphaModFix/>
          </a:blip>
          <a:stretch>
            <a:fillRect/>
          </a:stretch>
        </p:blipFill>
        <p:spPr>
          <a:xfrm>
            <a:off x="349900" y="3179287"/>
            <a:ext cx="2420050" cy="1840963"/>
          </a:xfrm>
          <a:prstGeom prst="rect">
            <a:avLst/>
          </a:prstGeom>
          <a:noFill/>
          <a:ln>
            <a:noFill/>
          </a:ln>
        </p:spPr>
      </p:pic>
      <p:pic>
        <p:nvPicPr>
          <p:cNvPr id="162" name="Google Shape;162;p27"/>
          <p:cNvPicPr preferRelativeResize="0"/>
          <p:nvPr/>
        </p:nvPicPr>
        <p:blipFill>
          <a:blip r:embed="rId6">
            <a:alphaModFix/>
          </a:blip>
          <a:stretch>
            <a:fillRect/>
          </a:stretch>
        </p:blipFill>
        <p:spPr>
          <a:xfrm>
            <a:off x="3044525" y="3179275"/>
            <a:ext cx="2372100" cy="1840975"/>
          </a:xfrm>
          <a:prstGeom prst="rect">
            <a:avLst/>
          </a:prstGeom>
          <a:noFill/>
          <a:ln>
            <a:noFill/>
          </a:ln>
        </p:spPr>
      </p:pic>
      <p:pic>
        <p:nvPicPr>
          <p:cNvPr id="163" name="Google Shape;163;p27"/>
          <p:cNvPicPr preferRelativeResize="0"/>
          <p:nvPr/>
        </p:nvPicPr>
        <p:blipFill>
          <a:blip r:embed="rId7">
            <a:alphaModFix/>
          </a:blip>
          <a:stretch>
            <a:fillRect/>
          </a:stretch>
        </p:blipFill>
        <p:spPr>
          <a:xfrm>
            <a:off x="5886550" y="1918050"/>
            <a:ext cx="2519950" cy="2070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LeBron James vs MVP: “Runaway” MVPs - Results</a:t>
            </a:r>
            <a:endParaRPr/>
          </a:p>
        </p:txBody>
      </p:sp>
      <p:sp>
        <p:nvSpPr>
          <p:cNvPr id="169" name="Google Shape;16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Based on our analysis, LeBron James was outperformed in the following seasons:</a:t>
            </a:r>
            <a:endParaRPr/>
          </a:p>
          <a:p>
            <a:pPr marL="914400" lvl="1" indent="-317500" algn="l" rtl="0">
              <a:spcBef>
                <a:spcPts val="0"/>
              </a:spcBef>
              <a:spcAft>
                <a:spcPts val="0"/>
              </a:spcAft>
              <a:buSzPts val="1400"/>
              <a:buChar char="○"/>
            </a:pPr>
            <a:r>
              <a:rPr lang="en"/>
              <a:t>2004-2005, 2013-2014, 2015-2016, 2016-2017, and 2019-2020 seasons</a:t>
            </a:r>
            <a:endParaRPr/>
          </a:p>
          <a:p>
            <a:pPr marL="914400" lvl="1" indent="-317500" algn="l" rtl="0">
              <a:spcBef>
                <a:spcPts val="0"/>
              </a:spcBef>
              <a:spcAft>
                <a:spcPts val="0"/>
              </a:spcAft>
              <a:buSzPts val="1400"/>
              <a:buChar char="○"/>
            </a:pPr>
            <a:r>
              <a:rPr lang="en"/>
              <a:t>The MVP of each season outperformed LeBron James in several observed statistical categories </a:t>
            </a:r>
            <a:endParaRPr/>
          </a:p>
          <a:p>
            <a:pPr marL="457200" lvl="0" indent="-342900" algn="l" rtl="0">
              <a:spcBef>
                <a:spcPts val="0"/>
              </a:spcBef>
              <a:spcAft>
                <a:spcPts val="0"/>
              </a:spcAft>
              <a:buSzPts val="1800"/>
              <a:buChar char="●"/>
            </a:pPr>
            <a:r>
              <a:rPr lang="en"/>
              <a:t>All “runaway” MVPs averaged more points per game (PPG) than LeBron James</a:t>
            </a:r>
            <a:endParaRPr/>
          </a:p>
          <a:p>
            <a:pPr marL="914400" lvl="1" indent="-317500" algn="l" rtl="0">
              <a:spcBef>
                <a:spcPts val="0"/>
              </a:spcBef>
              <a:spcAft>
                <a:spcPts val="0"/>
              </a:spcAft>
              <a:buSzPts val="1400"/>
              <a:buChar char="○"/>
            </a:pPr>
            <a:r>
              <a:rPr lang="en"/>
              <a:t>Based on our analysis, the years LeBron James was snubbed for an MVP, he averaged a higher PPG</a:t>
            </a:r>
            <a:endParaRPr/>
          </a:p>
          <a:p>
            <a:pPr marL="457200" lvl="0" indent="-342900" algn="l" rtl="0">
              <a:spcBef>
                <a:spcPts val="0"/>
              </a:spcBef>
              <a:spcAft>
                <a:spcPts val="0"/>
              </a:spcAft>
              <a:buSzPts val="1800"/>
              <a:buChar char="●"/>
            </a:pPr>
            <a:r>
              <a:rPr lang="en"/>
              <a:t>All “runaway” MVPs had a higher PER than LeBron James indicated that their overall performance, statistically, was better</a:t>
            </a:r>
            <a:endParaRPr/>
          </a:p>
          <a:p>
            <a:pPr marL="914400" lvl="1" indent="-317500" algn="l" rtl="0">
              <a:spcBef>
                <a:spcPts val="0"/>
              </a:spcBef>
              <a:spcAft>
                <a:spcPts val="0"/>
              </a:spcAft>
              <a:buSzPts val="1400"/>
              <a:buChar char="○"/>
            </a:pPr>
            <a:r>
              <a:rPr lang="en"/>
              <a:t>Based on our analysis, the years LeBron James was snubbed for an MVP, he had a higher PER</a:t>
            </a:r>
            <a:endParaRPr/>
          </a:p>
          <a:p>
            <a:pPr marL="91440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LeBron James vs MVP: Non-Snubbed Years - Visualizations</a:t>
            </a:r>
            <a:endParaRPr/>
          </a:p>
        </p:txBody>
      </p:sp>
      <p:pic>
        <p:nvPicPr>
          <p:cNvPr id="175" name="Google Shape;175;p29"/>
          <p:cNvPicPr preferRelativeResize="0"/>
          <p:nvPr/>
        </p:nvPicPr>
        <p:blipFill>
          <a:blip r:embed="rId3">
            <a:alphaModFix/>
          </a:blip>
          <a:stretch>
            <a:fillRect/>
          </a:stretch>
        </p:blipFill>
        <p:spPr>
          <a:xfrm>
            <a:off x="57950" y="1138525"/>
            <a:ext cx="2124449" cy="1697782"/>
          </a:xfrm>
          <a:prstGeom prst="rect">
            <a:avLst/>
          </a:prstGeom>
          <a:noFill/>
          <a:ln>
            <a:noFill/>
          </a:ln>
        </p:spPr>
      </p:pic>
      <p:pic>
        <p:nvPicPr>
          <p:cNvPr id="176" name="Google Shape;176;p29"/>
          <p:cNvPicPr preferRelativeResize="0"/>
          <p:nvPr/>
        </p:nvPicPr>
        <p:blipFill>
          <a:blip r:embed="rId4">
            <a:alphaModFix/>
          </a:blip>
          <a:stretch>
            <a:fillRect/>
          </a:stretch>
        </p:blipFill>
        <p:spPr>
          <a:xfrm>
            <a:off x="2337425" y="1138525"/>
            <a:ext cx="2124449" cy="1697775"/>
          </a:xfrm>
          <a:prstGeom prst="rect">
            <a:avLst/>
          </a:prstGeom>
          <a:noFill/>
          <a:ln>
            <a:noFill/>
          </a:ln>
        </p:spPr>
      </p:pic>
      <p:pic>
        <p:nvPicPr>
          <p:cNvPr id="177" name="Google Shape;177;p29"/>
          <p:cNvPicPr preferRelativeResize="0"/>
          <p:nvPr/>
        </p:nvPicPr>
        <p:blipFill>
          <a:blip r:embed="rId5">
            <a:alphaModFix/>
          </a:blip>
          <a:stretch>
            <a:fillRect/>
          </a:stretch>
        </p:blipFill>
        <p:spPr>
          <a:xfrm>
            <a:off x="4586875" y="1124025"/>
            <a:ext cx="2132075" cy="1697775"/>
          </a:xfrm>
          <a:prstGeom prst="rect">
            <a:avLst/>
          </a:prstGeom>
          <a:noFill/>
          <a:ln>
            <a:noFill/>
          </a:ln>
        </p:spPr>
      </p:pic>
      <p:pic>
        <p:nvPicPr>
          <p:cNvPr id="178" name="Google Shape;178;p29"/>
          <p:cNvPicPr preferRelativeResize="0"/>
          <p:nvPr/>
        </p:nvPicPr>
        <p:blipFill>
          <a:blip r:embed="rId6">
            <a:alphaModFix/>
          </a:blip>
          <a:stretch>
            <a:fillRect/>
          </a:stretch>
        </p:blipFill>
        <p:spPr>
          <a:xfrm>
            <a:off x="2337425" y="3120200"/>
            <a:ext cx="2124450" cy="1751675"/>
          </a:xfrm>
          <a:prstGeom prst="rect">
            <a:avLst/>
          </a:prstGeom>
          <a:noFill/>
          <a:ln>
            <a:noFill/>
          </a:ln>
        </p:spPr>
      </p:pic>
      <p:pic>
        <p:nvPicPr>
          <p:cNvPr id="179" name="Google Shape;179;p29"/>
          <p:cNvPicPr preferRelativeResize="0"/>
          <p:nvPr/>
        </p:nvPicPr>
        <p:blipFill>
          <a:blip r:embed="rId7">
            <a:alphaModFix/>
          </a:blip>
          <a:stretch>
            <a:fillRect/>
          </a:stretch>
        </p:blipFill>
        <p:spPr>
          <a:xfrm>
            <a:off x="4601888" y="3120200"/>
            <a:ext cx="2132075" cy="1751675"/>
          </a:xfrm>
          <a:prstGeom prst="rect">
            <a:avLst/>
          </a:prstGeom>
          <a:noFill/>
          <a:ln>
            <a:noFill/>
          </a:ln>
        </p:spPr>
      </p:pic>
      <p:pic>
        <p:nvPicPr>
          <p:cNvPr id="180" name="Google Shape;180;p29"/>
          <p:cNvPicPr preferRelativeResize="0"/>
          <p:nvPr/>
        </p:nvPicPr>
        <p:blipFill>
          <a:blip r:embed="rId8">
            <a:alphaModFix/>
          </a:blip>
          <a:stretch>
            <a:fillRect/>
          </a:stretch>
        </p:blipFill>
        <p:spPr>
          <a:xfrm>
            <a:off x="57950" y="3120200"/>
            <a:ext cx="2199775" cy="1751677"/>
          </a:xfrm>
          <a:prstGeom prst="rect">
            <a:avLst/>
          </a:prstGeom>
          <a:noFill/>
          <a:ln>
            <a:noFill/>
          </a:ln>
        </p:spPr>
      </p:pic>
      <p:pic>
        <p:nvPicPr>
          <p:cNvPr id="181" name="Google Shape;181;p29"/>
          <p:cNvPicPr preferRelativeResize="0"/>
          <p:nvPr/>
        </p:nvPicPr>
        <p:blipFill>
          <a:blip r:embed="rId9">
            <a:alphaModFix/>
          </a:blip>
          <a:stretch>
            <a:fillRect/>
          </a:stretch>
        </p:blipFill>
        <p:spPr>
          <a:xfrm>
            <a:off x="6873975" y="1138525"/>
            <a:ext cx="2102051" cy="1697775"/>
          </a:xfrm>
          <a:prstGeom prst="rect">
            <a:avLst/>
          </a:prstGeom>
          <a:noFill/>
          <a:ln>
            <a:noFill/>
          </a:ln>
        </p:spPr>
      </p:pic>
      <p:pic>
        <p:nvPicPr>
          <p:cNvPr id="182" name="Google Shape;182;p29"/>
          <p:cNvPicPr preferRelativeResize="0"/>
          <p:nvPr/>
        </p:nvPicPr>
        <p:blipFill>
          <a:blip r:embed="rId10">
            <a:alphaModFix/>
          </a:blip>
          <a:stretch>
            <a:fillRect/>
          </a:stretch>
        </p:blipFill>
        <p:spPr>
          <a:xfrm>
            <a:off x="6874000" y="3120201"/>
            <a:ext cx="2132050" cy="175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645900" y="17107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3-Point Field Goals for Each Position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532950" y="290625"/>
            <a:ext cx="7852200" cy="630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000"/>
              <a:t>3-Point Field Goals by Position</a:t>
            </a:r>
            <a:endParaRPr sz="2700"/>
          </a:p>
        </p:txBody>
      </p:sp>
      <p:sp>
        <p:nvSpPr>
          <p:cNvPr id="193" name="Google Shape;193;p31"/>
          <p:cNvSpPr txBox="1"/>
          <p:nvPr/>
        </p:nvSpPr>
        <p:spPr>
          <a:xfrm>
            <a:off x="84450" y="1364650"/>
            <a:ext cx="8975100" cy="3383700"/>
          </a:xfrm>
          <a:prstGeom prst="rect">
            <a:avLst/>
          </a:prstGeom>
          <a:noFill/>
          <a:ln>
            <a:noFill/>
          </a:ln>
        </p:spPr>
        <p:txBody>
          <a:bodyPr spcFirstLastPara="1" wrap="square" lIns="91425" tIns="91425" rIns="91425" bIns="91425" anchor="t" anchorCtr="0">
            <a:spAutoFit/>
          </a:bodyPr>
          <a:lstStyle/>
          <a:p>
            <a:pPr marL="457200" lvl="0" indent="-332105" algn="l" rtl="0">
              <a:lnSpc>
                <a:spcPct val="100000"/>
              </a:lnSpc>
              <a:spcBef>
                <a:spcPts val="0"/>
              </a:spcBef>
              <a:spcAft>
                <a:spcPts val="0"/>
              </a:spcAft>
              <a:buClr>
                <a:schemeClr val="accent3"/>
              </a:buClr>
              <a:buSzPts val="1630"/>
              <a:buFont typeface="Average"/>
              <a:buChar char="●"/>
            </a:pPr>
            <a:r>
              <a:rPr lang="en" sz="1629">
                <a:solidFill>
                  <a:schemeClr val="accent3"/>
                </a:solidFill>
                <a:latin typeface="Average"/>
                <a:ea typeface="Average"/>
                <a:cs typeface="Average"/>
                <a:sym typeface="Average"/>
              </a:rPr>
              <a:t>Question: “How has the game evolved over the years in terms of three-point shooting?”</a:t>
            </a:r>
            <a:endParaRPr sz="1629">
              <a:solidFill>
                <a:schemeClr val="accent3"/>
              </a:solidFill>
              <a:latin typeface="Average"/>
              <a:ea typeface="Average"/>
              <a:cs typeface="Average"/>
              <a:sym typeface="Average"/>
            </a:endParaRPr>
          </a:p>
          <a:p>
            <a:pPr marL="914400" lvl="1" indent="-310515" algn="l" rtl="0">
              <a:lnSpc>
                <a:spcPct val="100000"/>
              </a:lnSpc>
              <a:spcBef>
                <a:spcPts val="1000"/>
              </a:spcBef>
              <a:spcAft>
                <a:spcPts val="0"/>
              </a:spcAft>
              <a:buClr>
                <a:schemeClr val="accent3"/>
              </a:buClr>
              <a:buSzPts val="1290"/>
              <a:buFont typeface="Average"/>
              <a:buChar char="○"/>
            </a:pPr>
            <a:r>
              <a:rPr lang="en" sz="1290">
                <a:solidFill>
                  <a:schemeClr val="accent3"/>
                </a:solidFill>
                <a:latin typeface="Average"/>
                <a:ea typeface="Average"/>
                <a:cs typeface="Average"/>
                <a:sym typeface="Average"/>
              </a:rPr>
              <a:t>In the NBA community, many people believe that 3-pointers are becoming much more common among players</a:t>
            </a:r>
            <a:endParaRPr sz="1290">
              <a:solidFill>
                <a:schemeClr val="accent3"/>
              </a:solidFill>
              <a:latin typeface="Average"/>
              <a:ea typeface="Average"/>
              <a:cs typeface="Average"/>
              <a:sym typeface="Average"/>
            </a:endParaRPr>
          </a:p>
          <a:p>
            <a:pPr marL="1371600" lvl="2" indent="-297814" algn="l" rtl="0">
              <a:lnSpc>
                <a:spcPct val="100000"/>
              </a:lnSpc>
              <a:spcBef>
                <a:spcPts val="1000"/>
              </a:spcBef>
              <a:spcAft>
                <a:spcPts val="0"/>
              </a:spcAft>
              <a:buClr>
                <a:schemeClr val="accent3"/>
              </a:buClr>
              <a:buSzPts val="1090"/>
              <a:buFont typeface="Average"/>
              <a:buChar char="■"/>
            </a:pPr>
            <a:r>
              <a:rPr lang="en" sz="1300">
                <a:solidFill>
                  <a:schemeClr val="accent3"/>
                </a:solidFill>
                <a:latin typeface="Average"/>
                <a:ea typeface="Average"/>
                <a:cs typeface="Average"/>
                <a:sym typeface="Average"/>
              </a:rPr>
              <a:t>“As players like Steph Curry took over the league, how has the 3 point shot changed over time?”</a:t>
            </a:r>
            <a:endParaRPr sz="1090">
              <a:solidFill>
                <a:schemeClr val="accent3"/>
              </a:solidFill>
              <a:latin typeface="Average"/>
              <a:ea typeface="Average"/>
              <a:cs typeface="Average"/>
              <a:sym typeface="Average"/>
            </a:endParaRPr>
          </a:p>
          <a:p>
            <a:pPr marL="914400" lvl="1" indent="-310515" algn="l" rtl="0">
              <a:lnSpc>
                <a:spcPct val="100000"/>
              </a:lnSpc>
              <a:spcBef>
                <a:spcPts val="1000"/>
              </a:spcBef>
              <a:spcAft>
                <a:spcPts val="0"/>
              </a:spcAft>
              <a:buClr>
                <a:schemeClr val="accent3"/>
              </a:buClr>
              <a:buSzPts val="1290"/>
              <a:buFont typeface="Average"/>
              <a:buChar char="○"/>
            </a:pPr>
            <a:r>
              <a:rPr lang="en" sz="1290">
                <a:solidFill>
                  <a:schemeClr val="accent3"/>
                </a:solidFill>
                <a:latin typeface="Average"/>
                <a:ea typeface="Average"/>
                <a:cs typeface="Average"/>
                <a:sym typeface="Average"/>
              </a:rPr>
              <a:t>We wanted to determine which position has increased the most in terms of 3-pointers and if any position may be less needed now that the focus has shifted</a:t>
            </a:r>
            <a:endParaRPr sz="1290">
              <a:solidFill>
                <a:schemeClr val="accent3"/>
              </a:solidFill>
              <a:latin typeface="Average"/>
              <a:ea typeface="Average"/>
              <a:cs typeface="Average"/>
              <a:sym typeface="Average"/>
            </a:endParaRPr>
          </a:p>
          <a:p>
            <a:pPr marL="457200" lvl="0" indent="-332105" algn="l" rtl="0">
              <a:lnSpc>
                <a:spcPct val="100000"/>
              </a:lnSpc>
              <a:spcBef>
                <a:spcPts val="1000"/>
              </a:spcBef>
              <a:spcAft>
                <a:spcPts val="0"/>
              </a:spcAft>
              <a:buClr>
                <a:schemeClr val="accent3"/>
              </a:buClr>
              <a:buSzPts val="1630"/>
              <a:buFont typeface="Average"/>
              <a:buChar char="●"/>
            </a:pPr>
            <a:r>
              <a:rPr lang="en" sz="1629">
                <a:solidFill>
                  <a:schemeClr val="accent3"/>
                </a:solidFill>
                <a:latin typeface="Average"/>
                <a:ea typeface="Average"/>
                <a:cs typeface="Average"/>
                <a:sym typeface="Average"/>
              </a:rPr>
              <a:t>Analyzed the average 3-point field goals for each position from 2002-2020:</a:t>
            </a:r>
            <a:endParaRPr sz="1629">
              <a:solidFill>
                <a:schemeClr val="accent3"/>
              </a:solidFill>
              <a:latin typeface="Average"/>
              <a:ea typeface="Average"/>
              <a:cs typeface="Average"/>
              <a:sym typeface="Average"/>
            </a:endParaRPr>
          </a:p>
          <a:p>
            <a:pPr marL="457200" lvl="0" indent="-332105" algn="l" rtl="0">
              <a:lnSpc>
                <a:spcPct val="100000"/>
              </a:lnSpc>
              <a:spcBef>
                <a:spcPts val="1000"/>
              </a:spcBef>
              <a:spcAft>
                <a:spcPts val="0"/>
              </a:spcAft>
              <a:buClr>
                <a:schemeClr val="accent3"/>
              </a:buClr>
              <a:buSzPts val="1630"/>
              <a:buFont typeface="Average"/>
              <a:buChar char="●"/>
            </a:pPr>
            <a:r>
              <a:rPr lang="en" sz="1629">
                <a:solidFill>
                  <a:schemeClr val="accent3"/>
                </a:solidFill>
                <a:latin typeface="Average"/>
                <a:ea typeface="Average"/>
                <a:cs typeface="Average"/>
                <a:sym typeface="Average"/>
              </a:rPr>
              <a:t>Created a series to show the average number of 3-point field goals by season and position as well as a series to show the number of players in each position by season</a:t>
            </a:r>
            <a:endParaRPr sz="1629">
              <a:solidFill>
                <a:schemeClr val="accent3"/>
              </a:solidFill>
              <a:latin typeface="Average"/>
              <a:ea typeface="Average"/>
              <a:cs typeface="Average"/>
              <a:sym typeface="Average"/>
            </a:endParaRPr>
          </a:p>
          <a:p>
            <a:pPr marL="457200" lvl="0" indent="-332105" algn="l" rtl="0">
              <a:lnSpc>
                <a:spcPct val="100000"/>
              </a:lnSpc>
              <a:spcBef>
                <a:spcPts val="1000"/>
              </a:spcBef>
              <a:spcAft>
                <a:spcPts val="0"/>
              </a:spcAft>
              <a:buClr>
                <a:schemeClr val="accent3"/>
              </a:buClr>
              <a:buSzPts val="1630"/>
              <a:buFont typeface="Average"/>
              <a:buChar char="●"/>
            </a:pPr>
            <a:r>
              <a:rPr lang="en" sz="1629">
                <a:solidFill>
                  <a:schemeClr val="accent3"/>
                </a:solidFill>
                <a:latin typeface="Average"/>
                <a:ea typeface="Average"/>
                <a:cs typeface="Average"/>
                <a:sym typeface="Average"/>
              </a:rPr>
              <a:t>Developed bar plots to compare different positions</a:t>
            </a:r>
            <a:endParaRPr sz="1629">
              <a:solidFill>
                <a:schemeClr val="accent3"/>
              </a:solidFill>
              <a:latin typeface="Average"/>
              <a:ea typeface="Average"/>
              <a:cs typeface="Average"/>
              <a:sym typeface="Average"/>
            </a:endParaRPr>
          </a:p>
          <a:p>
            <a:pPr marL="457200" lvl="0" indent="0" algn="l" rtl="0">
              <a:lnSpc>
                <a:spcPct val="105000"/>
              </a:lnSpc>
              <a:spcBef>
                <a:spcPts val="1000"/>
              </a:spcBef>
              <a:spcAft>
                <a:spcPts val="1200"/>
              </a:spcAft>
              <a:buNone/>
            </a:pPr>
            <a:endParaRPr sz="1629">
              <a:solidFill>
                <a:schemeClr val="accent3"/>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lnSpc>
                <a:spcPct val="95000"/>
              </a:lnSpc>
              <a:spcBef>
                <a:spcPts val="0"/>
              </a:spcBef>
              <a:spcAft>
                <a:spcPts val="0"/>
              </a:spcAft>
              <a:buSzPts val="1900"/>
              <a:buChar char="●"/>
            </a:pPr>
            <a:r>
              <a:rPr lang="en" sz="1900"/>
              <a:t>Objective/Goal</a:t>
            </a:r>
            <a:endParaRPr sz="1900"/>
          </a:p>
          <a:p>
            <a:pPr marL="914400" lvl="1" indent="-323850" algn="l" rtl="0">
              <a:lnSpc>
                <a:spcPct val="95000"/>
              </a:lnSpc>
              <a:spcBef>
                <a:spcPts val="1000"/>
              </a:spcBef>
              <a:spcAft>
                <a:spcPts val="0"/>
              </a:spcAft>
              <a:buSzPts val="1500"/>
              <a:buChar char="○"/>
            </a:pPr>
            <a:r>
              <a:rPr lang="en" sz="1500"/>
              <a:t>Identify historical trends to determine how basketball has changed over time in the NBA</a:t>
            </a:r>
            <a:endParaRPr sz="1500"/>
          </a:p>
          <a:p>
            <a:pPr marL="914400" lvl="1" indent="-323850" algn="l" rtl="0">
              <a:lnSpc>
                <a:spcPct val="95000"/>
              </a:lnSpc>
              <a:spcBef>
                <a:spcPts val="1000"/>
              </a:spcBef>
              <a:spcAft>
                <a:spcPts val="0"/>
              </a:spcAft>
              <a:buSzPts val="1500"/>
              <a:buChar char="○"/>
            </a:pPr>
            <a:r>
              <a:rPr lang="en" sz="1500"/>
              <a:t>Wanted to answer questions that were relevant to NBA discussions from a data perspective: “As players like Steph Curry took over the league, how has the 3 point shot changed over time?” and “Has LeBron James been snubbed for the MVP award during his career?”</a:t>
            </a:r>
            <a:endParaRPr sz="1500"/>
          </a:p>
          <a:p>
            <a:pPr marL="914400" lvl="1" indent="-323850" algn="l" rtl="0">
              <a:lnSpc>
                <a:spcPct val="95000"/>
              </a:lnSpc>
              <a:spcBef>
                <a:spcPts val="1000"/>
              </a:spcBef>
              <a:spcAft>
                <a:spcPts val="0"/>
              </a:spcAft>
              <a:buSzPts val="1500"/>
              <a:buChar char="○"/>
            </a:pPr>
            <a:r>
              <a:rPr lang="en" sz="1500"/>
              <a:t>Determine the top players based on certain statistical categories in the dataset </a:t>
            </a:r>
            <a:endParaRPr sz="1500"/>
          </a:p>
          <a:p>
            <a:pPr marL="0" lvl="0" indent="0" algn="l" rtl="0">
              <a:lnSpc>
                <a:spcPct val="95000"/>
              </a:lnSpc>
              <a:spcBef>
                <a:spcPts val="1000"/>
              </a:spcBef>
              <a:spcAft>
                <a:spcPts val="0"/>
              </a:spcAft>
              <a:buNone/>
            </a:pPr>
            <a:endParaRPr sz="1500"/>
          </a:p>
          <a:p>
            <a:pPr marL="457200" lvl="0" indent="0" algn="l" rtl="0">
              <a:lnSpc>
                <a:spcPct val="95000"/>
              </a:lnSpc>
              <a:spcBef>
                <a:spcPts val="1200"/>
              </a:spcBef>
              <a:spcAft>
                <a:spcPts val="1200"/>
              </a:spcAft>
              <a:buNone/>
            </a:pP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645900" y="362225"/>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140"/>
              <a:t>Point Guards and Shooting Guards have steadily increased the number of 3-point field goals since 2012, which may show an overall shift in the frequency and reliance of 3-point field goals in the NBA</a:t>
            </a:r>
            <a:endParaRPr sz="2140"/>
          </a:p>
        </p:txBody>
      </p:sp>
      <p:pic>
        <p:nvPicPr>
          <p:cNvPr id="199" name="Google Shape;199;p32"/>
          <p:cNvPicPr preferRelativeResize="0"/>
          <p:nvPr/>
        </p:nvPicPr>
        <p:blipFill>
          <a:blip r:embed="rId3">
            <a:alphaModFix/>
          </a:blip>
          <a:stretch>
            <a:fillRect/>
          </a:stretch>
        </p:blipFill>
        <p:spPr>
          <a:xfrm>
            <a:off x="645900" y="1569200"/>
            <a:ext cx="3705474" cy="3129525"/>
          </a:xfrm>
          <a:prstGeom prst="rect">
            <a:avLst/>
          </a:prstGeom>
          <a:noFill/>
          <a:ln>
            <a:noFill/>
          </a:ln>
        </p:spPr>
      </p:pic>
      <p:pic>
        <p:nvPicPr>
          <p:cNvPr id="200" name="Google Shape;200;p32"/>
          <p:cNvPicPr preferRelativeResize="0"/>
          <p:nvPr/>
        </p:nvPicPr>
        <p:blipFill>
          <a:blip r:embed="rId4">
            <a:alphaModFix/>
          </a:blip>
          <a:stretch>
            <a:fillRect/>
          </a:stretch>
        </p:blipFill>
        <p:spPr>
          <a:xfrm>
            <a:off x="4835125" y="1569200"/>
            <a:ext cx="3761040" cy="3129524"/>
          </a:xfrm>
          <a:prstGeom prst="rect">
            <a:avLst/>
          </a:prstGeom>
          <a:noFill/>
          <a:ln>
            <a:noFill/>
          </a:ln>
        </p:spPr>
      </p:pic>
      <p:cxnSp>
        <p:nvCxnSpPr>
          <p:cNvPr id="201" name="Google Shape;201;p32"/>
          <p:cNvCxnSpPr/>
          <p:nvPr/>
        </p:nvCxnSpPr>
        <p:spPr>
          <a:xfrm rot="10800000" flipH="1">
            <a:off x="2658325" y="2093250"/>
            <a:ext cx="1422000" cy="957000"/>
          </a:xfrm>
          <a:prstGeom prst="straightConnector1">
            <a:avLst/>
          </a:prstGeom>
          <a:noFill/>
          <a:ln w="28575" cap="flat" cmpd="sng">
            <a:solidFill>
              <a:schemeClr val="lt1"/>
            </a:solidFill>
            <a:prstDash val="solid"/>
            <a:round/>
            <a:headEnd type="none" w="med" len="med"/>
            <a:tailEnd type="triangle" w="med" len="med"/>
          </a:ln>
        </p:spPr>
      </p:cxnSp>
      <p:cxnSp>
        <p:nvCxnSpPr>
          <p:cNvPr id="202" name="Google Shape;202;p32"/>
          <p:cNvCxnSpPr/>
          <p:nvPr/>
        </p:nvCxnSpPr>
        <p:spPr>
          <a:xfrm rot="10800000" flipH="1">
            <a:off x="6858150" y="1781825"/>
            <a:ext cx="1289100" cy="1010100"/>
          </a:xfrm>
          <a:prstGeom prst="straightConnector1">
            <a:avLst/>
          </a:prstGeom>
          <a:noFill/>
          <a:ln w="28575" cap="flat" cmpd="sng">
            <a:solidFill>
              <a:schemeClr val="lt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645900" y="235675"/>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040"/>
              <a:t>The number of Point Guards and Shooting Guards has also increased since 2012, which shows that teams may be putting more importance on PGs and SGs since they are performing the best for 3-point field goals</a:t>
            </a:r>
            <a:endParaRPr sz="2040"/>
          </a:p>
        </p:txBody>
      </p:sp>
      <p:pic>
        <p:nvPicPr>
          <p:cNvPr id="208" name="Google Shape;208;p33"/>
          <p:cNvPicPr preferRelativeResize="0"/>
          <p:nvPr/>
        </p:nvPicPr>
        <p:blipFill>
          <a:blip r:embed="rId3">
            <a:alphaModFix/>
          </a:blip>
          <a:stretch>
            <a:fillRect/>
          </a:stretch>
        </p:blipFill>
        <p:spPr>
          <a:xfrm>
            <a:off x="958525" y="1628700"/>
            <a:ext cx="3505200" cy="2800350"/>
          </a:xfrm>
          <a:prstGeom prst="rect">
            <a:avLst/>
          </a:prstGeom>
          <a:noFill/>
          <a:ln>
            <a:noFill/>
          </a:ln>
        </p:spPr>
      </p:pic>
      <p:pic>
        <p:nvPicPr>
          <p:cNvPr id="209" name="Google Shape;209;p33"/>
          <p:cNvPicPr preferRelativeResize="0"/>
          <p:nvPr/>
        </p:nvPicPr>
        <p:blipFill>
          <a:blip r:embed="rId4">
            <a:alphaModFix/>
          </a:blip>
          <a:stretch>
            <a:fillRect/>
          </a:stretch>
        </p:blipFill>
        <p:spPr>
          <a:xfrm>
            <a:off x="4814250" y="1628700"/>
            <a:ext cx="3505200" cy="2800350"/>
          </a:xfrm>
          <a:prstGeom prst="rect">
            <a:avLst/>
          </a:prstGeom>
          <a:noFill/>
          <a:ln>
            <a:noFill/>
          </a:ln>
        </p:spPr>
      </p:pic>
      <p:cxnSp>
        <p:nvCxnSpPr>
          <p:cNvPr id="210" name="Google Shape;210;p33"/>
          <p:cNvCxnSpPr/>
          <p:nvPr/>
        </p:nvCxnSpPr>
        <p:spPr>
          <a:xfrm rot="10800000" flipH="1">
            <a:off x="6738550" y="2093250"/>
            <a:ext cx="1422000" cy="957000"/>
          </a:xfrm>
          <a:prstGeom prst="straightConnector1">
            <a:avLst/>
          </a:prstGeom>
          <a:noFill/>
          <a:ln w="28575" cap="flat" cmpd="sng">
            <a:solidFill>
              <a:schemeClr val="lt1"/>
            </a:solidFill>
            <a:prstDash val="solid"/>
            <a:round/>
            <a:headEnd type="none" w="med" len="med"/>
            <a:tailEnd type="triangle" w="med" len="med"/>
          </a:ln>
        </p:spPr>
      </p:cxnSp>
      <p:cxnSp>
        <p:nvCxnSpPr>
          <p:cNvPr id="211" name="Google Shape;211;p33"/>
          <p:cNvCxnSpPr/>
          <p:nvPr/>
        </p:nvCxnSpPr>
        <p:spPr>
          <a:xfrm rot="10800000" flipH="1">
            <a:off x="2970175" y="2406375"/>
            <a:ext cx="1269600" cy="883500"/>
          </a:xfrm>
          <a:prstGeom prst="straightConnector1">
            <a:avLst/>
          </a:prstGeom>
          <a:noFill/>
          <a:ln w="28575" cap="flat" cmpd="sng">
            <a:solidFill>
              <a:schemeClr val="lt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4"/>
          <p:cNvPicPr preferRelativeResize="0"/>
          <p:nvPr/>
        </p:nvPicPr>
        <p:blipFill>
          <a:blip r:embed="rId3">
            <a:alphaModFix/>
          </a:blip>
          <a:stretch>
            <a:fillRect/>
          </a:stretch>
        </p:blipFill>
        <p:spPr>
          <a:xfrm>
            <a:off x="404050" y="71175"/>
            <a:ext cx="2956876" cy="2544800"/>
          </a:xfrm>
          <a:prstGeom prst="rect">
            <a:avLst/>
          </a:prstGeom>
          <a:noFill/>
          <a:ln>
            <a:noFill/>
          </a:ln>
        </p:spPr>
      </p:pic>
      <p:sp>
        <p:nvSpPr>
          <p:cNvPr id="217" name="Google Shape;217;p34"/>
          <p:cNvSpPr txBox="1">
            <a:spLocks noGrp="1"/>
          </p:cNvSpPr>
          <p:nvPr>
            <p:ph type="title"/>
          </p:nvPr>
        </p:nvSpPr>
        <p:spPr>
          <a:xfrm>
            <a:off x="3655575" y="362300"/>
            <a:ext cx="5404200" cy="4396500"/>
          </a:xfrm>
          <a:prstGeom prst="rect">
            <a:avLst/>
          </a:prstGeom>
        </p:spPr>
        <p:txBody>
          <a:bodyPr spcFirstLastPara="1" wrap="square" lIns="114300" tIns="91425" rIns="91425" bIns="91425" anchor="ctr" anchorCtr="0">
            <a:noAutofit/>
          </a:bodyPr>
          <a:lstStyle/>
          <a:p>
            <a:pPr marL="0" lvl="0" indent="0" algn="l" rtl="0">
              <a:spcBef>
                <a:spcPts val="0"/>
              </a:spcBef>
              <a:spcAft>
                <a:spcPts val="0"/>
              </a:spcAft>
              <a:buSzPts val="990"/>
              <a:buNone/>
            </a:pPr>
            <a:endParaRPr sz="2740">
              <a:solidFill>
                <a:schemeClr val="lt1"/>
              </a:solidFill>
            </a:endParaRPr>
          </a:p>
          <a:p>
            <a:pPr marL="0" lvl="0" indent="0" algn="l" rtl="0">
              <a:spcBef>
                <a:spcPts val="0"/>
              </a:spcBef>
              <a:spcAft>
                <a:spcPts val="0"/>
              </a:spcAft>
              <a:buSzPts val="990"/>
              <a:buNone/>
            </a:pPr>
            <a:endParaRPr sz="2740">
              <a:solidFill>
                <a:schemeClr val="lt1"/>
              </a:solidFill>
            </a:endParaRPr>
          </a:p>
          <a:p>
            <a:pPr marL="0" lvl="0" indent="0" algn="l" rtl="0">
              <a:spcBef>
                <a:spcPts val="0"/>
              </a:spcBef>
              <a:spcAft>
                <a:spcPts val="0"/>
              </a:spcAft>
              <a:buSzPts val="990"/>
              <a:buNone/>
            </a:pPr>
            <a:endParaRPr sz="2740">
              <a:solidFill>
                <a:schemeClr val="lt1"/>
              </a:solidFill>
            </a:endParaRPr>
          </a:p>
          <a:p>
            <a:pPr marL="0" lvl="0" indent="0" algn="l" rtl="0">
              <a:spcBef>
                <a:spcPts val="0"/>
              </a:spcBef>
              <a:spcAft>
                <a:spcPts val="0"/>
              </a:spcAft>
              <a:buSzPts val="990"/>
              <a:buNone/>
            </a:pPr>
            <a:endParaRPr sz="2740">
              <a:solidFill>
                <a:schemeClr val="lt1"/>
              </a:solidFill>
            </a:endParaRPr>
          </a:p>
          <a:p>
            <a:pPr marL="0" lvl="0" indent="0" algn="l" rtl="0">
              <a:spcBef>
                <a:spcPts val="0"/>
              </a:spcBef>
              <a:spcAft>
                <a:spcPts val="0"/>
              </a:spcAft>
              <a:buSzPts val="990"/>
              <a:buNone/>
            </a:pPr>
            <a:r>
              <a:rPr lang="en" sz="2240"/>
              <a:t>Traditionally, Centers do not shoot many three-pointers, which is evident in the plot from 2002-2015. Starting in 2016, however, Centers have also started to increase the number of three-pointers, indicating a shift in the game. </a:t>
            </a:r>
            <a:endParaRPr sz="2240"/>
          </a:p>
          <a:p>
            <a:pPr marL="0" lvl="0" indent="0" algn="l" rtl="0">
              <a:spcBef>
                <a:spcPts val="0"/>
              </a:spcBef>
              <a:spcAft>
                <a:spcPts val="0"/>
              </a:spcAft>
              <a:buSzPts val="990"/>
              <a:buNone/>
            </a:pPr>
            <a:endParaRPr sz="2240"/>
          </a:p>
          <a:p>
            <a:pPr marL="0" lvl="0" indent="0" algn="l" rtl="0">
              <a:spcBef>
                <a:spcPts val="0"/>
              </a:spcBef>
              <a:spcAft>
                <a:spcPts val="0"/>
              </a:spcAft>
              <a:buSzPts val="990"/>
              <a:buNone/>
            </a:pPr>
            <a:r>
              <a:rPr lang="en" sz="2240"/>
              <a:t>Additionally, the number of Centers is decreasing since 2016 as PGs and SGs are increasing, indicating the traditional definition of a Center’s role is evolving as three-point shooting is becoming more sought after. </a:t>
            </a:r>
            <a:endParaRPr sz="2240"/>
          </a:p>
          <a:p>
            <a:pPr marL="0" lvl="0" indent="0" algn="ctr" rtl="0">
              <a:spcBef>
                <a:spcPts val="0"/>
              </a:spcBef>
              <a:spcAft>
                <a:spcPts val="0"/>
              </a:spcAft>
              <a:buSzPts val="990"/>
              <a:buNone/>
            </a:pPr>
            <a:endParaRPr sz="2740"/>
          </a:p>
          <a:p>
            <a:pPr marL="0" lvl="0" indent="0" algn="ctr" rtl="0">
              <a:spcBef>
                <a:spcPts val="0"/>
              </a:spcBef>
              <a:spcAft>
                <a:spcPts val="0"/>
              </a:spcAft>
              <a:buSzPts val="990"/>
              <a:buNone/>
            </a:pPr>
            <a:endParaRPr sz="2740"/>
          </a:p>
          <a:p>
            <a:pPr marL="0" lvl="0" indent="0" algn="ctr" rtl="0">
              <a:spcBef>
                <a:spcPts val="0"/>
              </a:spcBef>
              <a:spcAft>
                <a:spcPts val="0"/>
              </a:spcAft>
              <a:buSzPts val="990"/>
              <a:buNone/>
            </a:pPr>
            <a:endParaRPr sz="2740"/>
          </a:p>
          <a:p>
            <a:pPr marL="0" lvl="0" indent="0" algn="ctr" rtl="0">
              <a:spcBef>
                <a:spcPts val="0"/>
              </a:spcBef>
              <a:spcAft>
                <a:spcPts val="0"/>
              </a:spcAft>
              <a:buSzPts val="990"/>
              <a:buNone/>
            </a:pPr>
            <a:endParaRPr sz="2740"/>
          </a:p>
          <a:p>
            <a:pPr marL="0" lvl="0" indent="0" algn="ctr" rtl="0">
              <a:spcBef>
                <a:spcPts val="0"/>
              </a:spcBef>
              <a:spcAft>
                <a:spcPts val="0"/>
              </a:spcAft>
              <a:buSzPts val="990"/>
              <a:buNone/>
            </a:pPr>
            <a:endParaRPr sz="2740"/>
          </a:p>
        </p:txBody>
      </p:sp>
      <p:pic>
        <p:nvPicPr>
          <p:cNvPr id="218" name="Google Shape;218;p34"/>
          <p:cNvPicPr preferRelativeResize="0"/>
          <p:nvPr/>
        </p:nvPicPr>
        <p:blipFill>
          <a:blip r:embed="rId4">
            <a:alphaModFix/>
          </a:blip>
          <a:stretch>
            <a:fillRect/>
          </a:stretch>
        </p:blipFill>
        <p:spPr>
          <a:xfrm>
            <a:off x="404050" y="2615970"/>
            <a:ext cx="2956875" cy="2362280"/>
          </a:xfrm>
          <a:prstGeom prst="rect">
            <a:avLst/>
          </a:prstGeom>
          <a:noFill/>
          <a:ln>
            <a:noFill/>
          </a:ln>
        </p:spPr>
      </p:pic>
      <p:cxnSp>
        <p:nvCxnSpPr>
          <p:cNvPr id="219" name="Google Shape;219;p34"/>
          <p:cNvCxnSpPr/>
          <p:nvPr/>
        </p:nvCxnSpPr>
        <p:spPr>
          <a:xfrm>
            <a:off x="2658750" y="399350"/>
            <a:ext cx="17400" cy="4578900"/>
          </a:xfrm>
          <a:prstGeom prst="straightConnector1">
            <a:avLst/>
          </a:prstGeom>
          <a:noFill/>
          <a:ln w="19050" cap="flat" cmpd="sng">
            <a:solidFill>
              <a:srgbClr val="FF9900"/>
            </a:solidFill>
            <a:prstDash val="dash"/>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645900" y="17107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Player of Choice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Player of Choice</a:t>
            </a:r>
            <a:endParaRPr/>
          </a:p>
        </p:txBody>
      </p:sp>
      <p:sp>
        <p:nvSpPr>
          <p:cNvPr id="230" name="Google Shape;230;p36"/>
          <p:cNvSpPr txBox="1">
            <a:spLocks noGrp="1"/>
          </p:cNvSpPr>
          <p:nvPr>
            <p:ph type="body" idx="1"/>
          </p:nvPr>
        </p:nvSpPr>
        <p:spPr>
          <a:xfrm>
            <a:off x="311700" y="1124275"/>
            <a:ext cx="8520600" cy="22551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Question: “How do I search statistics on a specific player?”</a:t>
            </a:r>
            <a:endParaRPr/>
          </a:p>
          <a:p>
            <a:pPr marL="457200" lvl="0" indent="-342900" algn="l" rtl="0">
              <a:lnSpc>
                <a:spcPct val="115000"/>
              </a:lnSpc>
              <a:spcBef>
                <a:spcPts val="0"/>
              </a:spcBef>
              <a:spcAft>
                <a:spcPts val="0"/>
              </a:spcAft>
              <a:buSzPts val="1800"/>
              <a:buChar char="●"/>
            </a:pPr>
            <a:r>
              <a:rPr lang="en"/>
              <a:t>User input asks “What year do you want to see the top 5 players?”</a:t>
            </a:r>
            <a:endParaRPr/>
          </a:p>
          <a:p>
            <a:pPr marL="457200" lvl="0" indent="-342900" algn="l" rtl="0">
              <a:lnSpc>
                <a:spcPct val="115000"/>
              </a:lnSpc>
              <a:spcBef>
                <a:spcPts val="0"/>
              </a:spcBef>
              <a:spcAft>
                <a:spcPts val="0"/>
              </a:spcAft>
              <a:buSzPts val="1800"/>
              <a:buChar char="●"/>
            </a:pPr>
            <a:r>
              <a:rPr lang="en"/>
              <a:t>Results display the number of times the player makes the top 50 list, first year, first position, last year, last position, average number of games played, and average number of points scored </a:t>
            </a:r>
            <a:endParaRPr/>
          </a:p>
        </p:txBody>
      </p:sp>
      <p:pic>
        <p:nvPicPr>
          <p:cNvPr id="231" name="Google Shape;231;p36"/>
          <p:cNvPicPr preferRelativeResize="0"/>
          <p:nvPr/>
        </p:nvPicPr>
        <p:blipFill>
          <a:blip r:embed="rId3">
            <a:alphaModFix/>
          </a:blip>
          <a:stretch>
            <a:fillRect/>
          </a:stretch>
        </p:blipFill>
        <p:spPr>
          <a:xfrm>
            <a:off x="276225" y="3485925"/>
            <a:ext cx="8591550" cy="742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645900" y="17107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Top 5 All Around Ranked Players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 All Around Ranked Players</a:t>
            </a:r>
            <a:endParaRPr/>
          </a:p>
        </p:txBody>
      </p:sp>
      <p:sp>
        <p:nvSpPr>
          <p:cNvPr id="242" name="Google Shape;242;p38"/>
          <p:cNvSpPr txBox="1">
            <a:spLocks noGrp="1"/>
          </p:cNvSpPr>
          <p:nvPr>
            <p:ph type="body" idx="1"/>
          </p:nvPr>
        </p:nvSpPr>
        <p:spPr>
          <a:xfrm>
            <a:off x="311700" y="1124275"/>
            <a:ext cx="8520600" cy="2255100"/>
          </a:xfrm>
          <a:prstGeom prst="rect">
            <a:avLst/>
          </a:prstGeom>
        </p:spPr>
        <p:txBody>
          <a:bodyPr spcFirstLastPara="1" wrap="square" lIns="91425" tIns="91425" rIns="91425" bIns="91425" anchor="t" anchorCtr="0">
            <a:normAutofit lnSpcReduction="20000"/>
          </a:bodyPr>
          <a:lstStyle/>
          <a:p>
            <a:pPr marL="457200" lvl="0" indent="-342900" algn="l" rtl="0">
              <a:lnSpc>
                <a:spcPct val="115000"/>
              </a:lnSpc>
              <a:spcBef>
                <a:spcPts val="0"/>
              </a:spcBef>
              <a:spcAft>
                <a:spcPts val="0"/>
              </a:spcAft>
              <a:buSzPts val="1800"/>
              <a:buChar char="●"/>
            </a:pPr>
            <a:r>
              <a:rPr lang="en"/>
              <a:t>Question: “Who are the top all around players in the NBA?”</a:t>
            </a:r>
            <a:endParaRPr/>
          </a:p>
          <a:p>
            <a:pPr marL="457200" lvl="0" indent="-342900" algn="l" rtl="0">
              <a:lnSpc>
                <a:spcPct val="115000"/>
              </a:lnSpc>
              <a:spcBef>
                <a:spcPts val="0"/>
              </a:spcBef>
              <a:spcAft>
                <a:spcPts val="0"/>
              </a:spcAft>
              <a:buSzPts val="1800"/>
              <a:buChar char="●"/>
            </a:pPr>
            <a:r>
              <a:rPr lang="en"/>
              <a:t>Player statistics were averaged across all seasons</a:t>
            </a:r>
            <a:endParaRPr/>
          </a:p>
          <a:p>
            <a:pPr marL="457200" lvl="0" indent="-342900" algn="l" rtl="0">
              <a:lnSpc>
                <a:spcPct val="115000"/>
              </a:lnSpc>
              <a:spcBef>
                <a:spcPts val="0"/>
              </a:spcBef>
              <a:spcAft>
                <a:spcPts val="0"/>
              </a:spcAft>
              <a:buSzPts val="1800"/>
              <a:buChar char="●"/>
            </a:pPr>
            <a:r>
              <a:rPr lang="en"/>
              <a:t>A ranking system was implemented (from 1 to 254) to compare across the different categories:</a:t>
            </a:r>
            <a:endParaRPr/>
          </a:p>
          <a:p>
            <a:pPr marL="914400" lvl="1" indent="-317500" algn="l" rtl="0">
              <a:lnSpc>
                <a:spcPct val="115000"/>
              </a:lnSpc>
              <a:spcBef>
                <a:spcPts val="0"/>
              </a:spcBef>
              <a:spcAft>
                <a:spcPts val="0"/>
              </a:spcAft>
              <a:buSzPts val="1400"/>
              <a:buChar char="○"/>
            </a:pPr>
            <a:r>
              <a:rPr lang="en" sz="1290"/>
              <a:t>Points Per Game, Field Goal Percentage, </a:t>
            </a:r>
            <a:r>
              <a:rPr lang="en" sz="1400"/>
              <a:t>3-point Field Goal Percentage, Free Throw Percentage, Rebounds Per Game, Assists Per Game, Steals Per Game, Blocks Per Game</a:t>
            </a:r>
            <a:endParaRPr/>
          </a:p>
          <a:p>
            <a:pPr marL="457200" lvl="0" indent="-342900" algn="l" rtl="0">
              <a:lnSpc>
                <a:spcPct val="115000"/>
              </a:lnSpc>
              <a:spcBef>
                <a:spcPts val="0"/>
              </a:spcBef>
              <a:spcAft>
                <a:spcPts val="0"/>
              </a:spcAft>
              <a:buSzPts val="1800"/>
              <a:buChar char="●"/>
            </a:pPr>
            <a:r>
              <a:rPr lang="en"/>
              <a:t>These rankings were averaged to give each player an overall average rank score </a:t>
            </a:r>
            <a:endParaRPr/>
          </a:p>
          <a:p>
            <a:pPr marL="457200" lvl="0" indent="-342900" algn="l" rtl="0">
              <a:lnSpc>
                <a:spcPct val="115000"/>
              </a:lnSpc>
              <a:spcBef>
                <a:spcPts val="0"/>
              </a:spcBef>
              <a:spcAft>
                <a:spcPts val="0"/>
              </a:spcAft>
              <a:buSzPts val="1800"/>
              <a:buChar char="●"/>
            </a:pPr>
            <a:r>
              <a:rPr lang="en"/>
              <a:t>Results display the top 5 all around players in order of their Average Rank</a:t>
            </a:r>
            <a:endParaRPr/>
          </a:p>
        </p:txBody>
      </p:sp>
      <p:pic>
        <p:nvPicPr>
          <p:cNvPr id="243" name="Google Shape;243;p38"/>
          <p:cNvPicPr preferRelativeResize="0"/>
          <p:nvPr/>
        </p:nvPicPr>
        <p:blipFill>
          <a:blip r:embed="rId3">
            <a:alphaModFix/>
          </a:blip>
          <a:stretch>
            <a:fillRect/>
          </a:stretch>
        </p:blipFill>
        <p:spPr>
          <a:xfrm>
            <a:off x="93175" y="3379375"/>
            <a:ext cx="8957625" cy="1625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 All Around Ranked Players Per Season</a:t>
            </a:r>
            <a:endParaRPr/>
          </a:p>
        </p:txBody>
      </p:sp>
      <p:sp>
        <p:nvSpPr>
          <p:cNvPr id="249" name="Google Shape;249;p39"/>
          <p:cNvSpPr txBox="1">
            <a:spLocks noGrp="1"/>
          </p:cNvSpPr>
          <p:nvPr>
            <p:ph type="body" idx="1"/>
          </p:nvPr>
        </p:nvSpPr>
        <p:spPr>
          <a:xfrm>
            <a:off x="311700" y="1124275"/>
            <a:ext cx="8520600" cy="30627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Question: “Who are the top all around players in the NBA for each season?”</a:t>
            </a:r>
            <a:endParaRPr/>
          </a:p>
          <a:p>
            <a:pPr marL="457200" lvl="0" indent="-342900" algn="l" rtl="0">
              <a:lnSpc>
                <a:spcPct val="115000"/>
              </a:lnSpc>
              <a:spcBef>
                <a:spcPts val="0"/>
              </a:spcBef>
              <a:spcAft>
                <a:spcPts val="0"/>
              </a:spcAft>
              <a:buSzPts val="1800"/>
              <a:buChar char="●"/>
            </a:pPr>
            <a:r>
              <a:rPr lang="en"/>
              <a:t>Within one season, values were ranked 1 to 50 in the following categories:</a:t>
            </a:r>
            <a:endParaRPr/>
          </a:p>
          <a:p>
            <a:pPr marL="914400" lvl="1" indent="-332105" algn="l" rtl="0">
              <a:lnSpc>
                <a:spcPct val="115000"/>
              </a:lnSpc>
              <a:spcBef>
                <a:spcPts val="0"/>
              </a:spcBef>
              <a:spcAft>
                <a:spcPts val="0"/>
              </a:spcAft>
              <a:buSzPts val="1630"/>
              <a:buChar char="○"/>
            </a:pPr>
            <a:r>
              <a:rPr lang="en" sz="1290"/>
              <a:t>Points Per Game, Field Goal Percentage, </a:t>
            </a:r>
            <a:r>
              <a:rPr lang="en"/>
              <a:t>3-point Field Goal Percentage, Free Throw Percentage, Rebounds Per Game, Assists Per Game, Steals Per Game, Blocks Per Game</a:t>
            </a:r>
            <a:endParaRPr/>
          </a:p>
          <a:p>
            <a:pPr marL="457200" lvl="0" indent="-342900" algn="l" rtl="0">
              <a:lnSpc>
                <a:spcPct val="115000"/>
              </a:lnSpc>
              <a:spcBef>
                <a:spcPts val="0"/>
              </a:spcBef>
              <a:spcAft>
                <a:spcPts val="0"/>
              </a:spcAft>
              <a:buSzPts val="1800"/>
              <a:buChar char="●"/>
            </a:pPr>
            <a:r>
              <a:rPr lang="en"/>
              <a:t>User input asks “What year do you want to see the top 5 players?”</a:t>
            </a:r>
            <a:endParaRPr/>
          </a:p>
          <a:p>
            <a:pPr marL="457200" lvl="0" indent="-342900" algn="l" rtl="0">
              <a:lnSpc>
                <a:spcPct val="115000"/>
              </a:lnSpc>
              <a:spcBef>
                <a:spcPts val="0"/>
              </a:spcBef>
              <a:spcAft>
                <a:spcPts val="0"/>
              </a:spcAft>
              <a:buSzPts val="1800"/>
              <a:buChar char="●"/>
            </a:pPr>
            <a:r>
              <a:rPr lang="en"/>
              <a:t>Results display the top 5 all around players in order for that season based on the indicated ranking system</a:t>
            </a:r>
            <a:endParaRPr/>
          </a:p>
        </p:txBody>
      </p:sp>
      <p:pic>
        <p:nvPicPr>
          <p:cNvPr id="250" name="Google Shape;250;p39"/>
          <p:cNvPicPr preferRelativeResize="0"/>
          <p:nvPr/>
        </p:nvPicPr>
        <p:blipFill>
          <a:blip r:embed="rId3">
            <a:alphaModFix/>
          </a:blip>
          <a:stretch>
            <a:fillRect/>
          </a:stretch>
        </p:blipFill>
        <p:spPr>
          <a:xfrm>
            <a:off x="2243138" y="3455600"/>
            <a:ext cx="4657725" cy="1171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Testing</a:t>
            </a:r>
            <a:endParaRPr/>
          </a:p>
        </p:txBody>
      </p:sp>
      <p:sp>
        <p:nvSpPr>
          <p:cNvPr id="256" name="Google Shape;256;p40"/>
          <p:cNvSpPr txBox="1">
            <a:spLocks noGrp="1"/>
          </p:cNvSpPr>
          <p:nvPr>
            <p:ph type="body" idx="1"/>
          </p:nvPr>
        </p:nvSpPr>
        <p:spPr>
          <a:xfrm>
            <a:off x="311700" y="1152475"/>
            <a:ext cx="8520600" cy="3868800"/>
          </a:xfrm>
          <a:prstGeom prst="rect">
            <a:avLst/>
          </a:prstGeom>
        </p:spPr>
        <p:txBody>
          <a:bodyPr spcFirstLastPara="1" wrap="square" lIns="91425" tIns="91425" rIns="91425" bIns="91425" anchor="t" anchorCtr="0">
            <a:noAutofit/>
          </a:bodyPr>
          <a:lstStyle/>
          <a:p>
            <a:pPr marL="457200" lvl="0" indent="-348932" algn="l" rtl="0">
              <a:lnSpc>
                <a:spcPct val="95000"/>
              </a:lnSpc>
              <a:spcBef>
                <a:spcPts val="0"/>
              </a:spcBef>
              <a:spcAft>
                <a:spcPts val="0"/>
              </a:spcAft>
              <a:buSzPts val="1895"/>
              <a:buChar char="●"/>
            </a:pPr>
            <a:r>
              <a:rPr lang="en" sz="1895"/>
              <a:t>Top-5 Starting Lineup Testing:</a:t>
            </a:r>
            <a:endParaRPr sz="1895"/>
          </a:p>
          <a:p>
            <a:pPr marL="914400" lvl="1" indent="-329247" algn="l" rtl="0">
              <a:lnSpc>
                <a:spcPct val="95000"/>
              </a:lnSpc>
              <a:spcBef>
                <a:spcPts val="0"/>
              </a:spcBef>
              <a:spcAft>
                <a:spcPts val="0"/>
              </a:spcAft>
              <a:buSzPts val="1585"/>
              <a:buChar char="○"/>
            </a:pPr>
            <a:r>
              <a:rPr lang="en" sz="1585"/>
              <a:t>Tested variables and lists in the code to verify that we were getting the correct output</a:t>
            </a:r>
            <a:endParaRPr sz="1585"/>
          </a:p>
          <a:p>
            <a:pPr marL="914400" lvl="1" indent="-329247" algn="l" rtl="0">
              <a:lnSpc>
                <a:spcPct val="95000"/>
              </a:lnSpc>
              <a:spcBef>
                <a:spcPts val="0"/>
              </a:spcBef>
              <a:spcAft>
                <a:spcPts val="0"/>
              </a:spcAft>
              <a:buSzPts val="1585"/>
              <a:buChar char="○"/>
            </a:pPr>
            <a:r>
              <a:rPr lang="en" sz="1585"/>
              <a:t>Used the “unittest” library to perform glass-box testing </a:t>
            </a:r>
            <a:endParaRPr sz="1585"/>
          </a:p>
          <a:p>
            <a:pPr marL="914400" lvl="1" indent="-329247" algn="l" rtl="0">
              <a:lnSpc>
                <a:spcPct val="95000"/>
              </a:lnSpc>
              <a:spcBef>
                <a:spcPts val="0"/>
              </a:spcBef>
              <a:spcAft>
                <a:spcPts val="0"/>
              </a:spcAft>
              <a:buSzPts val="1585"/>
              <a:buChar char="○"/>
            </a:pPr>
            <a:r>
              <a:rPr lang="en" sz="1585"/>
              <a:t>Used assertEqual() statements to compare expected player name with the code output</a:t>
            </a:r>
            <a:endParaRPr sz="1585"/>
          </a:p>
          <a:p>
            <a:pPr marL="914400" lvl="1" indent="-329247" algn="l" rtl="0">
              <a:lnSpc>
                <a:spcPct val="95000"/>
              </a:lnSpc>
              <a:spcBef>
                <a:spcPts val="0"/>
              </a:spcBef>
              <a:spcAft>
                <a:spcPts val="0"/>
              </a:spcAft>
              <a:buSzPts val="1585"/>
              <a:buChar char="○"/>
            </a:pPr>
            <a:r>
              <a:rPr lang="en" sz="1585"/>
              <a:t>Used assertEqual() statements to compare expected statistical value for each observed category with the code output </a:t>
            </a:r>
            <a:endParaRPr sz="1585"/>
          </a:p>
          <a:p>
            <a:pPr marL="914400" lvl="1" indent="-329247" algn="l" rtl="0">
              <a:lnSpc>
                <a:spcPct val="95000"/>
              </a:lnSpc>
              <a:spcBef>
                <a:spcPts val="0"/>
              </a:spcBef>
              <a:spcAft>
                <a:spcPts val="0"/>
              </a:spcAft>
              <a:buSzPts val="1585"/>
              <a:buChar char="○"/>
            </a:pPr>
            <a:r>
              <a:rPr lang="en" sz="1585"/>
              <a:t>Developed individual unit tests for each variable and list element </a:t>
            </a:r>
            <a:endParaRPr sz="1585"/>
          </a:p>
          <a:p>
            <a:pPr marL="914400" lvl="1" indent="-329247" algn="l" rtl="0">
              <a:lnSpc>
                <a:spcPct val="95000"/>
              </a:lnSpc>
              <a:spcBef>
                <a:spcPts val="0"/>
              </a:spcBef>
              <a:spcAft>
                <a:spcPts val="0"/>
              </a:spcAft>
              <a:buSzPts val="1585"/>
              <a:buChar char="○"/>
            </a:pPr>
            <a:r>
              <a:rPr lang="en" sz="1585"/>
              <a:t>Verify that the first player to achieve the highest value in an observed category was selected (for categories with multiple players with the highest value)</a:t>
            </a:r>
            <a:endParaRPr sz="1895"/>
          </a:p>
          <a:p>
            <a:pPr marL="457200" lvl="0" indent="-348932" algn="l" rtl="0">
              <a:lnSpc>
                <a:spcPct val="95000"/>
              </a:lnSpc>
              <a:spcBef>
                <a:spcPts val="0"/>
              </a:spcBef>
              <a:spcAft>
                <a:spcPts val="0"/>
              </a:spcAft>
              <a:buSzPts val="1895"/>
              <a:buChar char="●"/>
            </a:pPr>
            <a:r>
              <a:rPr lang="en" sz="1895"/>
              <a:t>LeBron James vs MVP Testing:</a:t>
            </a:r>
            <a:endParaRPr sz="1895"/>
          </a:p>
          <a:p>
            <a:pPr marL="914400" lvl="1" indent="-329247" algn="l" rtl="0">
              <a:lnSpc>
                <a:spcPct val="95000"/>
              </a:lnSpc>
              <a:spcBef>
                <a:spcPts val="0"/>
              </a:spcBef>
              <a:spcAft>
                <a:spcPts val="0"/>
              </a:spcAft>
              <a:buSzPts val="1585"/>
              <a:buChar char="○"/>
            </a:pPr>
            <a:r>
              <a:rPr lang="en" sz="1585"/>
              <a:t>Wanted to verify that the MVP for each season was correctly identified and collected</a:t>
            </a:r>
            <a:endParaRPr sz="1585"/>
          </a:p>
          <a:p>
            <a:pPr marL="914400" lvl="1" indent="-329247" algn="l" rtl="0">
              <a:lnSpc>
                <a:spcPct val="95000"/>
              </a:lnSpc>
              <a:spcBef>
                <a:spcPts val="0"/>
              </a:spcBef>
              <a:spcAft>
                <a:spcPts val="0"/>
              </a:spcAft>
              <a:buSzPts val="1585"/>
              <a:buChar char="○"/>
            </a:pPr>
            <a:r>
              <a:rPr lang="en" sz="1585"/>
              <a:t>Used the “unittest” library to perform glass-box testing </a:t>
            </a:r>
            <a:endParaRPr sz="1585"/>
          </a:p>
          <a:p>
            <a:pPr marL="914400" lvl="1" indent="-329247" algn="l" rtl="0">
              <a:lnSpc>
                <a:spcPct val="95000"/>
              </a:lnSpc>
              <a:spcBef>
                <a:spcPts val="0"/>
              </a:spcBef>
              <a:spcAft>
                <a:spcPts val="0"/>
              </a:spcAft>
              <a:buSzPts val="1585"/>
              <a:buChar char="○"/>
            </a:pPr>
            <a:r>
              <a:rPr lang="en" sz="1585"/>
              <a:t>Tested a list that contained the MVPs in order by season they won the MVP</a:t>
            </a:r>
            <a:endParaRPr sz="1585"/>
          </a:p>
          <a:p>
            <a:pPr marL="914400" lvl="1" indent="-329247" algn="l" rtl="0">
              <a:lnSpc>
                <a:spcPct val="95000"/>
              </a:lnSpc>
              <a:spcBef>
                <a:spcPts val="0"/>
              </a:spcBef>
              <a:spcAft>
                <a:spcPts val="0"/>
              </a:spcAft>
              <a:buSzPts val="1585"/>
              <a:buChar char="○"/>
            </a:pPr>
            <a:r>
              <a:rPr lang="en" sz="1585"/>
              <a:t>Used assertEqual() statements to compare expected player name with the code output</a:t>
            </a:r>
            <a:endParaRPr sz="1585"/>
          </a:p>
          <a:p>
            <a:pPr marL="914400" lvl="0" indent="0" algn="l" rtl="0">
              <a:lnSpc>
                <a:spcPct val="95000"/>
              </a:lnSpc>
              <a:spcBef>
                <a:spcPts val="1200"/>
              </a:spcBef>
              <a:spcAft>
                <a:spcPts val="0"/>
              </a:spcAft>
              <a:buSzPts val="852"/>
              <a:buNone/>
            </a:pPr>
            <a:endParaRPr sz="1895"/>
          </a:p>
          <a:p>
            <a:pPr marL="914400" lvl="0" indent="0" algn="l" rtl="0">
              <a:lnSpc>
                <a:spcPct val="95000"/>
              </a:lnSpc>
              <a:spcBef>
                <a:spcPts val="1200"/>
              </a:spcBef>
              <a:spcAft>
                <a:spcPts val="1200"/>
              </a:spcAft>
              <a:buSzPts val="852"/>
              <a:buNone/>
            </a:pPr>
            <a:endParaRPr sz="1895"/>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Testing cont.</a:t>
            </a:r>
            <a:endParaRPr/>
          </a:p>
        </p:txBody>
      </p:sp>
      <p:sp>
        <p:nvSpPr>
          <p:cNvPr id="262" name="Google Shape;262;p41"/>
          <p:cNvSpPr txBox="1">
            <a:spLocks noGrp="1"/>
          </p:cNvSpPr>
          <p:nvPr>
            <p:ph type="body" idx="1"/>
          </p:nvPr>
        </p:nvSpPr>
        <p:spPr>
          <a:xfrm>
            <a:off x="311700" y="1152475"/>
            <a:ext cx="8520600" cy="3868800"/>
          </a:xfrm>
          <a:prstGeom prst="rect">
            <a:avLst/>
          </a:prstGeom>
        </p:spPr>
        <p:txBody>
          <a:bodyPr spcFirstLastPara="1" wrap="square" lIns="91425" tIns="91425" rIns="91425" bIns="91425" anchor="t" anchorCtr="0">
            <a:noAutofit/>
          </a:bodyPr>
          <a:lstStyle/>
          <a:p>
            <a:pPr marL="457200" lvl="0" indent="-348932" algn="l" rtl="0">
              <a:lnSpc>
                <a:spcPct val="95000"/>
              </a:lnSpc>
              <a:spcBef>
                <a:spcPts val="0"/>
              </a:spcBef>
              <a:spcAft>
                <a:spcPts val="0"/>
              </a:spcAft>
              <a:buSzPts val="1895"/>
              <a:buChar char="●"/>
            </a:pPr>
            <a:r>
              <a:rPr lang="en" sz="1585"/>
              <a:t>3-Point Field Goals:</a:t>
            </a:r>
            <a:endParaRPr sz="1585"/>
          </a:p>
          <a:p>
            <a:pPr marL="914400" lvl="1" indent="-329247" algn="l" rtl="0">
              <a:lnSpc>
                <a:spcPct val="95000"/>
              </a:lnSpc>
              <a:spcBef>
                <a:spcPts val="0"/>
              </a:spcBef>
              <a:spcAft>
                <a:spcPts val="0"/>
              </a:spcAft>
              <a:buSzPts val="1585"/>
              <a:buChar char="○"/>
            </a:pPr>
            <a:r>
              <a:rPr lang="en" sz="1585"/>
              <a:t>Assert statements to test that the series grouped by seasons and positions have the correct number of rows with all expected seasons and positions </a:t>
            </a:r>
            <a:endParaRPr sz="1585"/>
          </a:p>
          <a:p>
            <a:pPr marL="914400" lvl="1" indent="-329247" algn="l" rtl="0">
              <a:lnSpc>
                <a:spcPct val="95000"/>
              </a:lnSpc>
              <a:spcBef>
                <a:spcPts val="0"/>
              </a:spcBef>
              <a:spcAft>
                <a:spcPts val="0"/>
              </a:spcAft>
              <a:buSzPts val="1585"/>
              <a:buChar char="○"/>
            </a:pPr>
            <a:r>
              <a:rPr lang="en" sz="1585"/>
              <a:t>Assert statements to test that the smaller subsets added up to the large data set that it was grouped from</a:t>
            </a:r>
            <a:endParaRPr sz="1585"/>
          </a:p>
          <a:p>
            <a:pPr marL="457200" lvl="0" indent="-329247" algn="l" rtl="0">
              <a:lnSpc>
                <a:spcPct val="95000"/>
              </a:lnSpc>
              <a:spcBef>
                <a:spcPts val="0"/>
              </a:spcBef>
              <a:spcAft>
                <a:spcPts val="0"/>
              </a:spcAft>
              <a:buSzPts val="1585"/>
              <a:buChar char="●"/>
            </a:pPr>
            <a:r>
              <a:rPr lang="en" sz="1585"/>
              <a:t>Top All-Around Player Ranking System:</a:t>
            </a:r>
            <a:endParaRPr sz="1585"/>
          </a:p>
          <a:p>
            <a:pPr marL="914400" marR="0" lvl="1" indent="-329247" algn="l" rtl="0">
              <a:lnSpc>
                <a:spcPct val="95000"/>
              </a:lnSpc>
              <a:spcBef>
                <a:spcPts val="0"/>
              </a:spcBef>
              <a:spcAft>
                <a:spcPts val="0"/>
              </a:spcAft>
              <a:buSzPts val="1585"/>
              <a:buChar char="○"/>
            </a:pPr>
            <a:r>
              <a:rPr lang="en" sz="1585"/>
              <a:t>First, unit test to see if the code was sorting the data set properly</a:t>
            </a:r>
            <a:endParaRPr sz="1585"/>
          </a:p>
          <a:p>
            <a:pPr marL="914400" lvl="1" indent="-329247" algn="l" rtl="0">
              <a:lnSpc>
                <a:spcPct val="95000"/>
              </a:lnSpc>
              <a:spcBef>
                <a:spcPts val="0"/>
              </a:spcBef>
              <a:spcAft>
                <a:spcPts val="0"/>
              </a:spcAft>
              <a:buSzPts val="1585"/>
              <a:buChar char="○"/>
            </a:pPr>
            <a:r>
              <a:rPr lang="en" sz="1585"/>
              <a:t>Used assertEqual() statements to compare expected player name with the code output</a:t>
            </a:r>
            <a:endParaRPr sz="1585"/>
          </a:p>
          <a:p>
            <a:pPr marL="1371600" marR="0" lvl="2" indent="-329247" algn="l" rtl="0">
              <a:lnSpc>
                <a:spcPct val="95000"/>
              </a:lnSpc>
              <a:spcBef>
                <a:spcPts val="0"/>
              </a:spcBef>
              <a:spcAft>
                <a:spcPts val="0"/>
              </a:spcAft>
              <a:buSzPts val="1585"/>
              <a:buChar char="■"/>
            </a:pPr>
            <a:r>
              <a:rPr lang="en" sz="1585"/>
              <a:t>The expected top player for mean points per game throughout all the seasons was Allen Iverson and after grouping and sorting, the code output Allen Iverson</a:t>
            </a:r>
            <a:endParaRPr sz="1585"/>
          </a:p>
          <a:p>
            <a:pPr marL="914400" marR="0" lvl="1" indent="-329247" algn="l" rtl="0">
              <a:lnSpc>
                <a:spcPct val="95000"/>
              </a:lnSpc>
              <a:spcBef>
                <a:spcPts val="0"/>
              </a:spcBef>
              <a:spcAft>
                <a:spcPts val="0"/>
              </a:spcAft>
              <a:buSzPts val="1585"/>
              <a:buChar char="○"/>
            </a:pPr>
            <a:r>
              <a:rPr lang="en" sz="1585"/>
              <a:t>Next, unit test if the the ranking system was working properly</a:t>
            </a:r>
            <a:endParaRPr sz="1585"/>
          </a:p>
          <a:p>
            <a:pPr marL="914400" lvl="1" indent="-329247" algn="l" rtl="0">
              <a:lnSpc>
                <a:spcPct val="95000"/>
              </a:lnSpc>
              <a:spcBef>
                <a:spcPts val="0"/>
              </a:spcBef>
              <a:spcAft>
                <a:spcPts val="0"/>
              </a:spcAft>
              <a:buSzPts val="1585"/>
              <a:buChar char="○"/>
            </a:pPr>
            <a:r>
              <a:rPr lang="en" sz="1585"/>
              <a:t>Used assertEqual() statements to compare expected player name with the code output</a:t>
            </a:r>
            <a:endParaRPr sz="1585"/>
          </a:p>
          <a:p>
            <a:pPr marL="1371600" marR="0" lvl="2" indent="-329247" algn="l" rtl="0">
              <a:lnSpc>
                <a:spcPct val="95000"/>
              </a:lnSpc>
              <a:spcBef>
                <a:spcPts val="0"/>
              </a:spcBef>
              <a:spcAft>
                <a:spcPts val="0"/>
              </a:spcAft>
              <a:buSzPts val="1585"/>
              <a:buChar char="■"/>
            </a:pPr>
            <a:r>
              <a:rPr lang="en" sz="1585"/>
              <a:t>The expected top player for mean field goal percentage was Clint Capella, and after grouping, sorting, and ranking within the dataframe, the code output Clint Capella as the top name</a:t>
            </a:r>
            <a:endParaRPr sz="1585"/>
          </a:p>
          <a:p>
            <a:pPr marL="914400" lvl="0" indent="0" algn="l" rtl="0">
              <a:lnSpc>
                <a:spcPct val="95000"/>
              </a:lnSpc>
              <a:spcBef>
                <a:spcPts val="1200"/>
              </a:spcBef>
              <a:spcAft>
                <a:spcPts val="0"/>
              </a:spcAft>
              <a:buSzPts val="852"/>
              <a:buNone/>
            </a:pPr>
            <a:endParaRPr sz="1895"/>
          </a:p>
          <a:p>
            <a:pPr marL="914400" lvl="0" indent="0" algn="l" rtl="0">
              <a:lnSpc>
                <a:spcPct val="95000"/>
              </a:lnSpc>
              <a:spcBef>
                <a:spcPts val="1200"/>
              </a:spcBef>
              <a:spcAft>
                <a:spcPts val="1200"/>
              </a:spcAft>
              <a:buSzPts val="852"/>
              <a:buNone/>
            </a:pPr>
            <a:endParaRPr sz="1895"/>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205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a:t>
            </a:r>
            <a:endParaRPr/>
          </a:p>
        </p:txBody>
      </p:sp>
      <p:sp>
        <p:nvSpPr>
          <p:cNvPr id="73" name="Google Shape;73;p15"/>
          <p:cNvSpPr txBox="1">
            <a:spLocks noGrp="1"/>
          </p:cNvSpPr>
          <p:nvPr>
            <p:ph type="body" idx="1"/>
          </p:nvPr>
        </p:nvSpPr>
        <p:spPr>
          <a:xfrm>
            <a:off x="311700" y="645575"/>
            <a:ext cx="8520600" cy="17943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Char char="●"/>
            </a:pPr>
            <a:r>
              <a:rPr lang="en" sz="1500"/>
              <a:t>Top 50 NBA players based on Points per Game (PPG) from the 2001-2002 to 2019-2020 season from ESPN.com</a:t>
            </a:r>
            <a:endParaRPr sz="1500"/>
          </a:p>
          <a:p>
            <a:pPr marL="457200" lvl="0" indent="-323850" algn="l" rtl="0">
              <a:lnSpc>
                <a:spcPct val="115000"/>
              </a:lnSpc>
              <a:spcBef>
                <a:spcPts val="1000"/>
              </a:spcBef>
              <a:spcAft>
                <a:spcPts val="0"/>
              </a:spcAft>
              <a:buSzPts val="1500"/>
              <a:buChar char="●"/>
            </a:pPr>
            <a:r>
              <a:rPr lang="en" sz="1500"/>
              <a:t>Allows us to see many statistics of the Top 50 players throughout several seasons such as position, minutes played, points made, three point field goals made, rebounds, assists, and several more</a:t>
            </a:r>
            <a:endParaRPr sz="1500"/>
          </a:p>
          <a:p>
            <a:pPr marL="457200" lvl="0" indent="-323850" algn="l" rtl="0">
              <a:lnSpc>
                <a:spcPct val="115000"/>
              </a:lnSpc>
              <a:spcBef>
                <a:spcPts val="1000"/>
              </a:spcBef>
              <a:spcAft>
                <a:spcPts val="0"/>
              </a:spcAft>
              <a:buSzPts val="1500"/>
              <a:buChar char="●"/>
            </a:pPr>
            <a:r>
              <a:rPr lang="en" sz="1500"/>
              <a:t>Allows us to analyze how trends have potentially evolved over the years, how player rankings can be impacted by different statistics, and much more</a:t>
            </a:r>
            <a:endParaRPr sz="1500"/>
          </a:p>
          <a:p>
            <a:pPr marL="0" marR="0" lvl="0" indent="0" algn="l" rtl="0">
              <a:lnSpc>
                <a:spcPct val="100000"/>
              </a:lnSpc>
              <a:spcBef>
                <a:spcPts val="1000"/>
              </a:spcBef>
              <a:spcAft>
                <a:spcPts val="0"/>
              </a:spcAft>
              <a:buNone/>
            </a:pPr>
            <a:r>
              <a:rPr lang="en" sz="2700">
                <a:solidFill>
                  <a:schemeClr val="dk1"/>
                </a:solidFill>
                <a:latin typeface="Oswald"/>
                <a:ea typeface="Oswald"/>
                <a:cs typeface="Oswald"/>
                <a:sym typeface="Oswald"/>
              </a:rPr>
              <a:t>How</a:t>
            </a:r>
            <a:r>
              <a:rPr lang="en" sz="3000">
                <a:solidFill>
                  <a:schemeClr val="dk1"/>
                </a:solidFill>
                <a:latin typeface="Oswald"/>
                <a:ea typeface="Oswald"/>
                <a:cs typeface="Oswald"/>
                <a:sym typeface="Oswald"/>
              </a:rPr>
              <a:t> </a:t>
            </a:r>
            <a:r>
              <a:rPr lang="en" sz="2700">
                <a:solidFill>
                  <a:schemeClr val="dk1"/>
                </a:solidFill>
                <a:latin typeface="Oswald"/>
                <a:ea typeface="Oswald"/>
                <a:cs typeface="Oswald"/>
                <a:sym typeface="Oswald"/>
              </a:rPr>
              <a:t>we obtained the data</a:t>
            </a:r>
            <a:endParaRPr sz="2700">
              <a:solidFill>
                <a:schemeClr val="dk1"/>
              </a:solidFill>
              <a:latin typeface="Oswald"/>
              <a:ea typeface="Oswald"/>
              <a:cs typeface="Oswald"/>
              <a:sym typeface="Oswald"/>
            </a:endParaRPr>
          </a:p>
          <a:p>
            <a:pPr marL="457200" lvl="0" indent="-323850" algn="l" rtl="0">
              <a:lnSpc>
                <a:spcPct val="115000"/>
              </a:lnSpc>
              <a:spcBef>
                <a:spcPts val="1000"/>
              </a:spcBef>
              <a:spcAft>
                <a:spcPts val="0"/>
              </a:spcAft>
              <a:buSzPts val="1500"/>
              <a:buChar char="●"/>
            </a:pPr>
            <a:r>
              <a:rPr lang="en" sz="1500"/>
              <a:t>Obtained this data by web scraping ESPN.com using the BeautifulSoup library</a:t>
            </a:r>
            <a:endParaRPr sz="1500"/>
          </a:p>
          <a:p>
            <a:pPr marL="457200" lvl="0" indent="-323850" algn="l" rtl="0">
              <a:lnSpc>
                <a:spcPct val="115000"/>
              </a:lnSpc>
              <a:spcBef>
                <a:spcPts val="1000"/>
              </a:spcBef>
              <a:spcAft>
                <a:spcPts val="0"/>
              </a:spcAft>
              <a:buSzPts val="1500"/>
              <a:buChar char="●"/>
            </a:pPr>
            <a:r>
              <a:rPr lang="en" sz="1500"/>
              <a:t>Because it was for several years rather than one year, this involved developing a for loop to web scrape each web page for every year</a:t>
            </a:r>
            <a:endParaRPr sz="1500"/>
          </a:p>
          <a:p>
            <a:pPr marL="457200" lvl="0" indent="-323850" algn="l" rtl="0">
              <a:lnSpc>
                <a:spcPct val="115000"/>
              </a:lnSpc>
              <a:spcBef>
                <a:spcPts val="1000"/>
              </a:spcBef>
              <a:spcAft>
                <a:spcPts val="1000"/>
              </a:spcAft>
              <a:buSzPts val="1500"/>
              <a:buChar char="●"/>
            </a:pPr>
            <a:r>
              <a:rPr lang="en" sz="1500"/>
              <a:t>Then, several for loops were used to create appropriate lists of the different players in each season along with their specific statistics</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Beyond the Original Specifications</a:t>
            </a:r>
            <a:endParaRPr/>
          </a:p>
        </p:txBody>
      </p:sp>
      <p:sp>
        <p:nvSpPr>
          <p:cNvPr id="268" name="Google Shape;268;p42"/>
          <p:cNvSpPr txBox="1">
            <a:spLocks noGrp="1"/>
          </p:cNvSpPr>
          <p:nvPr>
            <p:ph type="body" idx="1"/>
          </p:nvPr>
        </p:nvSpPr>
        <p:spPr>
          <a:xfrm>
            <a:off x="311700" y="1152475"/>
            <a:ext cx="8520600" cy="3710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solidFill>
                  <a:schemeClr val="dk1"/>
                </a:solidFill>
              </a:rPr>
              <a:t>Web Scraping</a:t>
            </a:r>
            <a:endParaRPr>
              <a:solidFill>
                <a:schemeClr val="dk1"/>
              </a:solidFill>
            </a:endParaRPr>
          </a:p>
          <a:p>
            <a:pPr marL="457200" lvl="0" indent="-325755" algn="l" rtl="0">
              <a:spcBef>
                <a:spcPts val="1200"/>
              </a:spcBef>
              <a:spcAft>
                <a:spcPts val="0"/>
              </a:spcAft>
              <a:buSzPct val="100000"/>
              <a:buChar char="●"/>
            </a:pPr>
            <a:r>
              <a:rPr lang="en"/>
              <a:t>As an extension of the Web Scraping assignment, expanded code to scrape ESPN NBA player data of the Top 50 scorers from 19 different seasons </a:t>
            </a:r>
            <a:endParaRPr/>
          </a:p>
          <a:p>
            <a:pPr marL="914400" lvl="1" indent="-304165" algn="l" rtl="0">
              <a:spcBef>
                <a:spcPts val="0"/>
              </a:spcBef>
              <a:spcAft>
                <a:spcPts val="0"/>
              </a:spcAft>
              <a:buSzPct val="100000"/>
              <a:buChar char="○"/>
            </a:pPr>
            <a:r>
              <a:rPr lang="en"/>
              <a:t>Did not include current season data because season is ongoing and data set is continuously updated</a:t>
            </a:r>
            <a:endParaRPr/>
          </a:p>
          <a:p>
            <a:pPr marL="457200" lvl="0" indent="-325755" algn="l" rtl="0">
              <a:spcBef>
                <a:spcPts val="0"/>
              </a:spcBef>
              <a:spcAft>
                <a:spcPts val="0"/>
              </a:spcAft>
              <a:buSzPct val="100000"/>
              <a:buChar char="●"/>
            </a:pPr>
            <a:r>
              <a:rPr lang="en"/>
              <a:t>Used BeautifulSoup library to perform the web scraping </a:t>
            </a:r>
            <a:endParaRPr/>
          </a:p>
          <a:p>
            <a:pPr marL="457200" lvl="0" indent="-325755" algn="l" rtl="0">
              <a:spcBef>
                <a:spcPts val="0"/>
              </a:spcBef>
              <a:spcAft>
                <a:spcPts val="0"/>
              </a:spcAft>
              <a:buSzPct val="100000"/>
              <a:buChar char="●"/>
            </a:pPr>
            <a:r>
              <a:rPr lang="en"/>
              <a:t>Collected data from 19 different web pages </a:t>
            </a:r>
            <a:endParaRPr/>
          </a:p>
          <a:p>
            <a:pPr marL="914400" lvl="1" indent="-304165" algn="l" rtl="0">
              <a:spcBef>
                <a:spcPts val="0"/>
              </a:spcBef>
              <a:spcAft>
                <a:spcPts val="0"/>
              </a:spcAft>
              <a:buSzPct val="100000"/>
              <a:buChar char="○"/>
            </a:pPr>
            <a:r>
              <a:rPr lang="en"/>
              <a:t>Website structure for each web page was similar; had to modify year value in web address</a:t>
            </a:r>
            <a:endParaRPr/>
          </a:p>
          <a:p>
            <a:pPr marL="457200" lvl="0" indent="-325755" algn="l" rtl="0">
              <a:spcBef>
                <a:spcPts val="0"/>
              </a:spcBef>
              <a:spcAft>
                <a:spcPts val="0"/>
              </a:spcAft>
              <a:buSzPct val="100000"/>
              <a:buChar char="●"/>
            </a:pPr>
            <a:r>
              <a:rPr lang="en"/>
              <a:t>Developed a for-loop that collected data from each web page, stripped the data into an appropriate format, and placed into lists (based on each column attribute)</a:t>
            </a:r>
            <a:endParaRPr/>
          </a:p>
          <a:p>
            <a:pPr marL="457200" lvl="0" indent="-325755" algn="l" rtl="0">
              <a:spcBef>
                <a:spcPts val="0"/>
              </a:spcBef>
              <a:spcAft>
                <a:spcPts val="0"/>
              </a:spcAft>
              <a:buSzPct val="100000"/>
              <a:buChar char="●"/>
            </a:pPr>
            <a:r>
              <a:rPr lang="en"/>
              <a:t>Extracted data from web pages and exported it to a CSV file for analysis </a:t>
            </a:r>
            <a:endParaRPr/>
          </a:p>
          <a:p>
            <a:pPr marL="0" lvl="0" indent="0" algn="l" rtl="0">
              <a:spcBef>
                <a:spcPts val="1200"/>
              </a:spcBef>
              <a:spcAft>
                <a:spcPts val="0"/>
              </a:spcAft>
              <a:buNone/>
            </a:pPr>
            <a:r>
              <a:rPr lang="en">
                <a:solidFill>
                  <a:schemeClr val="dk1"/>
                </a:solidFill>
              </a:rPr>
              <a:t>User Input</a:t>
            </a:r>
            <a:endParaRPr>
              <a:solidFill>
                <a:schemeClr val="dk1"/>
              </a:solidFill>
            </a:endParaRPr>
          </a:p>
          <a:p>
            <a:pPr marL="457200" lvl="0" indent="-325755" algn="l" rtl="0">
              <a:spcBef>
                <a:spcPts val="1200"/>
              </a:spcBef>
              <a:spcAft>
                <a:spcPts val="0"/>
              </a:spcAft>
              <a:buSzPct val="100000"/>
              <a:buChar char="●"/>
            </a:pPr>
            <a:r>
              <a:rPr lang="en"/>
              <a:t>User input was implemented to display statistics on a player of choice </a:t>
            </a:r>
            <a:endParaRPr/>
          </a:p>
          <a:p>
            <a:pPr marL="457200" lvl="0" indent="-325755" algn="l" rtl="0">
              <a:spcBef>
                <a:spcPts val="0"/>
              </a:spcBef>
              <a:spcAft>
                <a:spcPts val="0"/>
              </a:spcAft>
              <a:buSzPct val="100000"/>
              <a:buChar char="●"/>
            </a:pPr>
            <a:r>
              <a:rPr lang="en"/>
              <a:t>User input was also implemented to display the top all-around ranked players for any year of the dataset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74" name="Google Shape;274;p43"/>
          <p:cNvSpPr txBox="1">
            <a:spLocks noGrp="1"/>
          </p:cNvSpPr>
          <p:nvPr>
            <p:ph type="body" idx="1"/>
          </p:nvPr>
        </p:nvSpPr>
        <p:spPr>
          <a:xfrm>
            <a:off x="187025" y="1017725"/>
            <a:ext cx="8801100" cy="4053000"/>
          </a:xfrm>
          <a:prstGeom prst="rect">
            <a:avLst/>
          </a:prstGeom>
        </p:spPr>
        <p:txBody>
          <a:bodyPr spcFirstLastPara="1" wrap="square" lIns="91425" tIns="91425" rIns="91425" bIns="91425" anchor="t" anchorCtr="0">
            <a:normAutofit fontScale="85000"/>
          </a:bodyPr>
          <a:lstStyle/>
          <a:p>
            <a:pPr marL="457200" lvl="0" indent="-331152" algn="l" rtl="0">
              <a:lnSpc>
                <a:spcPct val="115000"/>
              </a:lnSpc>
              <a:spcBef>
                <a:spcPts val="0"/>
              </a:spcBef>
              <a:spcAft>
                <a:spcPts val="0"/>
              </a:spcAft>
              <a:buSzPct val="100000"/>
              <a:buChar char="●"/>
            </a:pPr>
            <a:r>
              <a:rPr lang="en" sz="1900"/>
              <a:t>Summary of findings</a:t>
            </a:r>
            <a:endParaRPr sz="1900"/>
          </a:p>
          <a:p>
            <a:pPr marL="914400" lvl="1" indent="-309562" algn="l" rtl="0">
              <a:lnSpc>
                <a:spcPct val="115000"/>
              </a:lnSpc>
              <a:spcBef>
                <a:spcPts val="0"/>
              </a:spcBef>
              <a:spcAft>
                <a:spcPts val="0"/>
              </a:spcAft>
              <a:buSzPct val="100000"/>
              <a:buChar char="○"/>
            </a:pPr>
            <a:r>
              <a:rPr lang="en" sz="1500"/>
              <a:t>Over the years, there is a trend of increased reliance on the 3-point shot and decreased reliance on centers</a:t>
            </a:r>
            <a:endParaRPr sz="1500"/>
          </a:p>
          <a:p>
            <a:pPr marL="914400" lvl="1" indent="-309562" algn="l" rtl="0">
              <a:lnSpc>
                <a:spcPct val="115000"/>
              </a:lnSpc>
              <a:spcBef>
                <a:spcPts val="0"/>
              </a:spcBef>
              <a:spcAft>
                <a:spcPts val="0"/>
              </a:spcAft>
              <a:buSzPct val="100000"/>
              <a:buChar char="○"/>
            </a:pPr>
            <a:r>
              <a:rPr lang="en" sz="1500"/>
              <a:t>Top all around players: Kevin Durant, Kawhi Leonard, Stephen Curry, James Harden, and LeBron James</a:t>
            </a:r>
            <a:endParaRPr sz="1500"/>
          </a:p>
          <a:p>
            <a:pPr marL="914400" lvl="1" indent="-309562" algn="l" rtl="0">
              <a:lnSpc>
                <a:spcPct val="115000"/>
              </a:lnSpc>
              <a:spcBef>
                <a:spcPts val="0"/>
              </a:spcBef>
              <a:spcAft>
                <a:spcPts val="0"/>
              </a:spcAft>
              <a:buSzPct val="100000"/>
              <a:buChar char="○"/>
            </a:pPr>
            <a:r>
              <a:rPr lang="en" sz="1500"/>
              <a:t>Top-5 Starting Lineup: James Harden (SG) for points per game, Andre Drummond (C) for rebounds, Steve Nash (PG) for assists, Tim Duncan (C) for blocks, Giannis Antetokounmpo (PF) for PER</a:t>
            </a:r>
            <a:endParaRPr sz="1500"/>
          </a:p>
          <a:p>
            <a:pPr marL="914400" lvl="1" indent="-309562" algn="l" rtl="0">
              <a:lnSpc>
                <a:spcPct val="115000"/>
              </a:lnSpc>
              <a:spcBef>
                <a:spcPts val="0"/>
              </a:spcBef>
              <a:spcAft>
                <a:spcPts val="0"/>
              </a:spcAft>
              <a:buSzPct val="100000"/>
              <a:buChar char="○"/>
            </a:pPr>
            <a:r>
              <a:rPr lang="en" sz="1500"/>
              <a:t>There are potentially seasons where LeBron James was snubbed of an MVP based on statistics from our dataset</a:t>
            </a:r>
            <a:endParaRPr sz="1500"/>
          </a:p>
          <a:p>
            <a:pPr marL="457200" lvl="0" indent="-331152" algn="l" rtl="0">
              <a:lnSpc>
                <a:spcPct val="115000"/>
              </a:lnSpc>
              <a:spcBef>
                <a:spcPts val="0"/>
              </a:spcBef>
              <a:spcAft>
                <a:spcPts val="0"/>
              </a:spcAft>
              <a:buSzPct val="100000"/>
              <a:buChar char="●"/>
            </a:pPr>
            <a:r>
              <a:rPr lang="en" sz="1900"/>
              <a:t>Usability</a:t>
            </a:r>
            <a:endParaRPr sz="1900"/>
          </a:p>
          <a:p>
            <a:pPr marL="914400" lvl="1" indent="-309562" algn="l" rtl="0">
              <a:spcBef>
                <a:spcPts val="0"/>
              </a:spcBef>
              <a:spcAft>
                <a:spcPts val="0"/>
              </a:spcAft>
              <a:buSzPct val="100000"/>
              <a:buChar char="○"/>
            </a:pPr>
            <a:r>
              <a:rPr lang="en" sz="1500"/>
              <a:t>New NBA fans could learn some information about how players, teams, and the NBA in general has changed over the years</a:t>
            </a:r>
            <a:endParaRPr sz="1500"/>
          </a:p>
          <a:p>
            <a:pPr marL="914400" lvl="1" indent="-309562" algn="l" rtl="0">
              <a:lnSpc>
                <a:spcPct val="115000"/>
              </a:lnSpc>
              <a:spcBef>
                <a:spcPts val="0"/>
              </a:spcBef>
              <a:spcAft>
                <a:spcPts val="0"/>
              </a:spcAft>
              <a:buSzPct val="100000"/>
              <a:buChar char="○"/>
            </a:pPr>
            <a:r>
              <a:rPr lang="en" sz="1500"/>
              <a:t>NBA fans could have a better understanding of the top players in the NBA over time</a:t>
            </a:r>
            <a:endParaRPr sz="1500"/>
          </a:p>
          <a:p>
            <a:pPr marL="914400" lvl="1" indent="-309562" algn="l" rtl="0">
              <a:lnSpc>
                <a:spcPct val="115000"/>
              </a:lnSpc>
              <a:spcBef>
                <a:spcPts val="0"/>
              </a:spcBef>
              <a:spcAft>
                <a:spcPts val="0"/>
              </a:spcAft>
              <a:buSzPct val="100000"/>
              <a:buChar char="○"/>
            </a:pPr>
            <a:r>
              <a:rPr lang="en" sz="1500"/>
              <a:t>NBA coaches/ GM could better identify quantitatively how the NBA has changed over the years to maximize their player and team’s efficiency</a:t>
            </a:r>
            <a:endParaRPr sz="1500"/>
          </a:p>
          <a:p>
            <a:pPr marL="457200" lvl="0" indent="-309562" algn="l" rtl="0">
              <a:lnSpc>
                <a:spcPct val="115000"/>
              </a:lnSpc>
              <a:spcBef>
                <a:spcPts val="0"/>
              </a:spcBef>
              <a:spcAft>
                <a:spcPts val="0"/>
              </a:spcAft>
              <a:buSzPct val="78947"/>
              <a:buChar char="●"/>
            </a:pPr>
            <a:r>
              <a:rPr lang="en" sz="1900"/>
              <a:t>Improvements/ Expansion</a:t>
            </a:r>
            <a:endParaRPr sz="1900"/>
          </a:p>
          <a:p>
            <a:pPr marL="914400" marR="0" lvl="1" indent="-309562" algn="l" rtl="0">
              <a:lnSpc>
                <a:spcPct val="115000"/>
              </a:lnSpc>
              <a:spcBef>
                <a:spcPts val="0"/>
              </a:spcBef>
              <a:spcAft>
                <a:spcPts val="0"/>
              </a:spcAft>
              <a:buSzPct val="100000"/>
              <a:buChar char="○"/>
            </a:pPr>
            <a:r>
              <a:rPr lang="en" sz="1500"/>
              <a:t>There is potential to see if other players were snubbed of a MVP based on these statistics</a:t>
            </a:r>
            <a:endParaRPr sz="1500"/>
          </a:p>
          <a:p>
            <a:pPr marL="914400" lvl="1" indent="-309562" algn="l" rtl="0">
              <a:lnSpc>
                <a:spcPct val="115000"/>
              </a:lnSpc>
              <a:spcBef>
                <a:spcPts val="0"/>
              </a:spcBef>
              <a:spcAft>
                <a:spcPts val="0"/>
              </a:spcAft>
              <a:buSzPct val="100000"/>
              <a:buChar char="○"/>
            </a:pPr>
            <a:r>
              <a:rPr lang="en" sz="1500"/>
              <a:t>Additional unit testing could be performed</a:t>
            </a:r>
            <a:endParaRPr sz="1500"/>
          </a:p>
          <a:p>
            <a:pPr marL="914400" lvl="1" indent="-309562" algn="l" rtl="0">
              <a:lnSpc>
                <a:spcPct val="115000"/>
              </a:lnSpc>
              <a:spcBef>
                <a:spcPts val="0"/>
              </a:spcBef>
              <a:spcAft>
                <a:spcPts val="0"/>
              </a:spcAft>
              <a:buSzPct val="100000"/>
              <a:buChar char="○"/>
            </a:pPr>
            <a:r>
              <a:rPr lang="en" sz="1500"/>
              <a:t>Expand on our analysis to predict who the top players for future seasons may be</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300"/>
              <a:t>Questions?</a:t>
            </a:r>
            <a:endParaRPr sz="3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Top-5 Starting Lineup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Top-5 Starting Lineup: Experimental Design</a:t>
            </a:r>
            <a:endParaRPr/>
          </a:p>
        </p:txBody>
      </p:sp>
      <p:sp>
        <p:nvSpPr>
          <p:cNvPr id="84" name="Google Shape;84;p17"/>
          <p:cNvSpPr txBox="1">
            <a:spLocks noGrp="1"/>
          </p:cNvSpPr>
          <p:nvPr>
            <p:ph type="body" idx="1"/>
          </p:nvPr>
        </p:nvSpPr>
        <p:spPr>
          <a:xfrm>
            <a:off x="311700" y="1152475"/>
            <a:ext cx="8520600" cy="3680700"/>
          </a:xfrm>
          <a:prstGeom prst="rect">
            <a:avLst/>
          </a:prstGeom>
        </p:spPr>
        <p:txBody>
          <a:bodyPr spcFirstLastPara="1" wrap="square" lIns="91425" tIns="91425" rIns="91425" bIns="91425" anchor="t" anchorCtr="0">
            <a:noAutofit/>
          </a:bodyPr>
          <a:lstStyle/>
          <a:p>
            <a:pPr marL="457200" lvl="0" indent="-332105" algn="l" rtl="0">
              <a:lnSpc>
                <a:spcPct val="105000"/>
              </a:lnSpc>
              <a:spcBef>
                <a:spcPts val="0"/>
              </a:spcBef>
              <a:spcAft>
                <a:spcPts val="0"/>
              </a:spcAft>
              <a:buSzPts val="1630"/>
              <a:buChar char="●"/>
            </a:pPr>
            <a:r>
              <a:rPr lang="en" sz="1629"/>
              <a:t>Question: “Based on certain categories, who would be in our Top 5 starting lineup?”</a:t>
            </a:r>
            <a:endParaRPr sz="1629"/>
          </a:p>
          <a:p>
            <a:pPr marL="914400" lvl="1" indent="-310515" algn="l" rtl="0">
              <a:lnSpc>
                <a:spcPct val="105000"/>
              </a:lnSpc>
              <a:spcBef>
                <a:spcPts val="0"/>
              </a:spcBef>
              <a:spcAft>
                <a:spcPts val="0"/>
              </a:spcAft>
              <a:buSzPts val="1290"/>
              <a:buChar char="○"/>
            </a:pPr>
            <a:r>
              <a:rPr lang="en" sz="1290"/>
              <a:t>In the NBA community, a common discussion topic is ranking the top players in the league</a:t>
            </a:r>
            <a:endParaRPr sz="1290"/>
          </a:p>
          <a:p>
            <a:pPr marL="914400" lvl="1" indent="-310515" algn="l" rtl="0">
              <a:lnSpc>
                <a:spcPct val="105000"/>
              </a:lnSpc>
              <a:spcBef>
                <a:spcPts val="0"/>
              </a:spcBef>
              <a:spcAft>
                <a:spcPts val="0"/>
              </a:spcAft>
              <a:buSzPts val="1290"/>
              <a:buChar char="○"/>
            </a:pPr>
            <a:r>
              <a:rPr lang="en" sz="1290"/>
              <a:t>Based on the data set, we wanted to analyze which players were the best among the categories</a:t>
            </a:r>
            <a:endParaRPr sz="1290"/>
          </a:p>
          <a:p>
            <a:pPr marL="457200" lvl="0" indent="-332105" algn="l" rtl="0">
              <a:lnSpc>
                <a:spcPct val="105000"/>
              </a:lnSpc>
              <a:spcBef>
                <a:spcPts val="0"/>
              </a:spcBef>
              <a:spcAft>
                <a:spcPts val="0"/>
              </a:spcAft>
              <a:buSzPts val="1630"/>
              <a:buChar char="●"/>
            </a:pPr>
            <a:r>
              <a:rPr lang="en" sz="1629"/>
              <a:t>Our analysis was based on the best player in the following statistical categories:</a:t>
            </a:r>
            <a:endParaRPr sz="1629"/>
          </a:p>
          <a:p>
            <a:pPr marL="914400" lvl="1" indent="-310515" algn="l" rtl="0">
              <a:lnSpc>
                <a:spcPct val="105000"/>
              </a:lnSpc>
              <a:spcBef>
                <a:spcPts val="0"/>
              </a:spcBef>
              <a:spcAft>
                <a:spcPts val="0"/>
              </a:spcAft>
              <a:buSzPts val="1290"/>
              <a:buChar char="○"/>
            </a:pPr>
            <a:r>
              <a:rPr lang="en" sz="1290"/>
              <a:t>Points Per Game (PPG)</a:t>
            </a:r>
            <a:endParaRPr sz="1290"/>
          </a:p>
          <a:p>
            <a:pPr marL="914400" lvl="1" indent="-310515" algn="l" rtl="0">
              <a:lnSpc>
                <a:spcPct val="105000"/>
              </a:lnSpc>
              <a:spcBef>
                <a:spcPts val="0"/>
              </a:spcBef>
              <a:spcAft>
                <a:spcPts val="0"/>
              </a:spcAft>
              <a:buSzPts val="1290"/>
              <a:buChar char="○"/>
            </a:pPr>
            <a:r>
              <a:rPr lang="en" sz="1290"/>
              <a:t>Assists Per Game (APG)</a:t>
            </a:r>
            <a:endParaRPr sz="1290"/>
          </a:p>
          <a:p>
            <a:pPr marL="914400" lvl="1" indent="-310515" algn="l" rtl="0">
              <a:lnSpc>
                <a:spcPct val="105000"/>
              </a:lnSpc>
              <a:spcBef>
                <a:spcPts val="0"/>
              </a:spcBef>
              <a:spcAft>
                <a:spcPts val="0"/>
              </a:spcAft>
              <a:buSzPts val="1290"/>
              <a:buChar char="○"/>
            </a:pPr>
            <a:r>
              <a:rPr lang="en" sz="1290"/>
              <a:t>Rebounds Per Game (RPG)</a:t>
            </a:r>
            <a:endParaRPr sz="1290"/>
          </a:p>
          <a:p>
            <a:pPr marL="914400" lvl="1" indent="-310515" algn="l" rtl="0">
              <a:lnSpc>
                <a:spcPct val="105000"/>
              </a:lnSpc>
              <a:spcBef>
                <a:spcPts val="0"/>
              </a:spcBef>
              <a:spcAft>
                <a:spcPts val="0"/>
              </a:spcAft>
              <a:buSzPts val="1290"/>
              <a:buChar char="○"/>
            </a:pPr>
            <a:r>
              <a:rPr lang="en" sz="1290"/>
              <a:t>Blocks Per Game (BPG)</a:t>
            </a:r>
            <a:endParaRPr sz="1290"/>
          </a:p>
          <a:p>
            <a:pPr marL="914400" lvl="1" indent="-310515" algn="l" rtl="0">
              <a:lnSpc>
                <a:spcPct val="105000"/>
              </a:lnSpc>
              <a:spcBef>
                <a:spcPts val="0"/>
              </a:spcBef>
              <a:spcAft>
                <a:spcPts val="0"/>
              </a:spcAft>
              <a:buSzPts val="1290"/>
              <a:buChar char="○"/>
            </a:pPr>
            <a:r>
              <a:rPr lang="en" sz="1290"/>
              <a:t>Player Efficiency Rating (PER)</a:t>
            </a:r>
            <a:endParaRPr sz="1290"/>
          </a:p>
          <a:p>
            <a:pPr marL="457200" lvl="0" indent="-332105" algn="l" rtl="0">
              <a:lnSpc>
                <a:spcPct val="105000"/>
              </a:lnSpc>
              <a:spcBef>
                <a:spcPts val="0"/>
              </a:spcBef>
              <a:spcAft>
                <a:spcPts val="0"/>
              </a:spcAft>
              <a:buSzPts val="1630"/>
              <a:buChar char="●"/>
            </a:pPr>
            <a:r>
              <a:rPr lang="en" sz="1629"/>
              <a:t>Using the above statistical categories allowed selection of players with a variety of skill sets</a:t>
            </a:r>
            <a:endParaRPr sz="1629"/>
          </a:p>
          <a:p>
            <a:pPr marL="914400" lvl="1" indent="-332105" algn="l" rtl="0">
              <a:lnSpc>
                <a:spcPct val="105000"/>
              </a:lnSpc>
              <a:spcBef>
                <a:spcPts val="0"/>
              </a:spcBef>
              <a:spcAft>
                <a:spcPts val="0"/>
              </a:spcAft>
              <a:buSzPts val="1630"/>
              <a:buChar char="○"/>
            </a:pPr>
            <a:r>
              <a:rPr lang="en" sz="1629"/>
              <a:t>Some categories had multiple players at the top of an observed category; selected first player in the data set that had the top statistic (i.e. earliest season)</a:t>
            </a:r>
            <a:endParaRPr sz="1629"/>
          </a:p>
          <a:p>
            <a:pPr marL="457200" lvl="0" indent="-332105" algn="l" rtl="0">
              <a:lnSpc>
                <a:spcPct val="105000"/>
              </a:lnSpc>
              <a:spcBef>
                <a:spcPts val="0"/>
              </a:spcBef>
              <a:spcAft>
                <a:spcPts val="0"/>
              </a:spcAft>
              <a:buSzPts val="1630"/>
              <a:buChar char="●"/>
            </a:pPr>
            <a:r>
              <a:rPr lang="en" sz="1629"/>
              <a:t>Wrote several for-loops to find the maximum value in each category</a:t>
            </a:r>
            <a:endParaRPr sz="1629"/>
          </a:p>
          <a:p>
            <a:pPr marL="914400" lvl="1" indent="-310515" algn="l" rtl="0">
              <a:lnSpc>
                <a:spcPct val="105000"/>
              </a:lnSpc>
              <a:spcBef>
                <a:spcPts val="0"/>
              </a:spcBef>
              <a:spcAft>
                <a:spcPts val="0"/>
              </a:spcAft>
              <a:buSzPts val="1290"/>
              <a:buChar char="○"/>
            </a:pPr>
            <a:r>
              <a:rPr lang="en" sz="1290"/>
              <a:t>Used the max value location as an index to find the associated player’s name, position, and season</a:t>
            </a:r>
            <a:endParaRPr sz="1290"/>
          </a:p>
          <a:p>
            <a:pPr marL="457200" lvl="0" indent="-332105" algn="l" rtl="0">
              <a:lnSpc>
                <a:spcPct val="105000"/>
              </a:lnSpc>
              <a:spcBef>
                <a:spcPts val="0"/>
              </a:spcBef>
              <a:spcAft>
                <a:spcPts val="0"/>
              </a:spcAft>
              <a:buSzPts val="1630"/>
              <a:buChar char="●"/>
            </a:pPr>
            <a:r>
              <a:rPr lang="en" sz="1629"/>
              <a:t>Developed box plots to show the distribution of values in each selected category</a:t>
            </a:r>
            <a:endParaRPr sz="1629"/>
          </a:p>
          <a:p>
            <a:pPr marL="457200" lvl="0" indent="0" algn="l" rtl="0">
              <a:lnSpc>
                <a:spcPct val="105000"/>
              </a:lnSpc>
              <a:spcBef>
                <a:spcPts val="1200"/>
              </a:spcBef>
              <a:spcAft>
                <a:spcPts val="1200"/>
              </a:spcAft>
              <a:buSzPts val="935"/>
              <a:buNone/>
            </a:pPr>
            <a:endParaRPr sz="1629"/>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Top-5 Starting Lineup: Visualizations</a:t>
            </a:r>
            <a:endParaRPr/>
          </a:p>
        </p:txBody>
      </p:sp>
      <p:pic>
        <p:nvPicPr>
          <p:cNvPr id="90" name="Google Shape;90;p18"/>
          <p:cNvPicPr preferRelativeResize="0"/>
          <p:nvPr/>
        </p:nvPicPr>
        <p:blipFill>
          <a:blip r:embed="rId3">
            <a:alphaModFix/>
          </a:blip>
          <a:stretch>
            <a:fillRect/>
          </a:stretch>
        </p:blipFill>
        <p:spPr>
          <a:xfrm>
            <a:off x="144125" y="1446825"/>
            <a:ext cx="2800724" cy="2271725"/>
          </a:xfrm>
          <a:prstGeom prst="rect">
            <a:avLst/>
          </a:prstGeom>
          <a:noFill/>
          <a:ln>
            <a:noFill/>
          </a:ln>
        </p:spPr>
      </p:pic>
      <p:pic>
        <p:nvPicPr>
          <p:cNvPr id="91" name="Google Shape;91;p18"/>
          <p:cNvPicPr preferRelativeResize="0"/>
          <p:nvPr/>
        </p:nvPicPr>
        <p:blipFill>
          <a:blip r:embed="rId4">
            <a:alphaModFix/>
          </a:blip>
          <a:stretch>
            <a:fillRect/>
          </a:stretch>
        </p:blipFill>
        <p:spPr>
          <a:xfrm>
            <a:off x="3171638" y="1435900"/>
            <a:ext cx="2800725" cy="2293575"/>
          </a:xfrm>
          <a:prstGeom prst="rect">
            <a:avLst/>
          </a:prstGeom>
          <a:noFill/>
          <a:ln>
            <a:noFill/>
          </a:ln>
        </p:spPr>
      </p:pic>
      <p:pic>
        <p:nvPicPr>
          <p:cNvPr id="92" name="Google Shape;92;p18"/>
          <p:cNvPicPr preferRelativeResize="0"/>
          <p:nvPr/>
        </p:nvPicPr>
        <p:blipFill>
          <a:blip r:embed="rId5">
            <a:alphaModFix/>
          </a:blip>
          <a:stretch>
            <a:fillRect/>
          </a:stretch>
        </p:blipFill>
        <p:spPr>
          <a:xfrm>
            <a:off x="6199150" y="1416538"/>
            <a:ext cx="2800725" cy="2332288"/>
          </a:xfrm>
          <a:prstGeom prst="rect">
            <a:avLst/>
          </a:prstGeom>
          <a:noFill/>
          <a:ln>
            <a:noFill/>
          </a:ln>
        </p:spPr>
      </p:pic>
      <p:sp>
        <p:nvSpPr>
          <p:cNvPr id="93" name="Google Shape;93;p18"/>
          <p:cNvSpPr txBox="1">
            <a:spLocks noGrp="1"/>
          </p:cNvSpPr>
          <p:nvPr>
            <p:ph type="body" idx="1"/>
          </p:nvPr>
        </p:nvSpPr>
        <p:spPr>
          <a:xfrm>
            <a:off x="311700" y="3931400"/>
            <a:ext cx="8520600" cy="1080600"/>
          </a:xfrm>
          <a:prstGeom prst="rect">
            <a:avLst/>
          </a:prstGeom>
        </p:spPr>
        <p:txBody>
          <a:bodyPr spcFirstLastPara="1" wrap="square" lIns="91425" tIns="91425" rIns="91425" bIns="91425" anchor="t" anchorCtr="0">
            <a:noAutofit/>
          </a:bodyPr>
          <a:lstStyle/>
          <a:p>
            <a:pPr marL="457200" lvl="0" indent="-332105" algn="l" rtl="0">
              <a:lnSpc>
                <a:spcPct val="105000"/>
              </a:lnSpc>
              <a:spcBef>
                <a:spcPts val="0"/>
              </a:spcBef>
              <a:spcAft>
                <a:spcPts val="0"/>
              </a:spcAft>
              <a:buSzPts val="1630"/>
              <a:buChar char="●"/>
            </a:pPr>
            <a:r>
              <a:rPr lang="en" sz="1629"/>
              <a:t>Goal was to determine the player who had the observation at the maximum value</a:t>
            </a:r>
            <a:endParaRPr sz="1629"/>
          </a:p>
          <a:p>
            <a:pPr marL="457200" lvl="0" indent="-332105" algn="l" rtl="0">
              <a:lnSpc>
                <a:spcPct val="105000"/>
              </a:lnSpc>
              <a:spcBef>
                <a:spcPts val="0"/>
              </a:spcBef>
              <a:spcAft>
                <a:spcPts val="0"/>
              </a:spcAft>
              <a:buSzPts val="1630"/>
              <a:buChar char="●"/>
            </a:pPr>
            <a:r>
              <a:rPr lang="en" sz="1629"/>
              <a:t>Box plots demonstrate distribution and median of values for each statistical category</a:t>
            </a:r>
            <a:endParaRPr sz="1629"/>
          </a:p>
          <a:p>
            <a:pPr marL="914400" lvl="1" indent="-332105" algn="l" rtl="0">
              <a:lnSpc>
                <a:spcPct val="105000"/>
              </a:lnSpc>
              <a:spcBef>
                <a:spcPts val="0"/>
              </a:spcBef>
              <a:spcAft>
                <a:spcPts val="0"/>
              </a:spcAft>
              <a:buSzPts val="1630"/>
              <a:buChar char="○"/>
            </a:pPr>
            <a:r>
              <a:rPr lang="en" sz="1629"/>
              <a:t>Shows outliers within the data set; outliers represent the top players in the categories</a:t>
            </a:r>
            <a:endParaRPr sz="1629"/>
          </a:p>
          <a:p>
            <a:pPr marL="457200" lvl="0" indent="0" algn="l" rtl="0">
              <a:lnSpc>
                <a:spcPct val="105000"/>
              </a:lnSpc>
              <a:spcBef>
                <a:spcPts val="1200"/>
              </a:spcBef>
              <a:spcAft>
                <a:spcPts val="1200"/>
              </a:spcAft>
              <a:buNone/>
            </a:pPr>
            <a:endParaRPr sz="1629"/>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Top-5 Starting Lineup: Visualizations</a:t>
            </a:r>
            <a:endParaRPr/>
          </a:p>
        </p:txBody>
      </p:sp>
      <p:pic>
        <p:nvPicPr>
          <p:cNvPr id="99" name="Google Shape;99;p19"/>
          <p:cNvPicPr preferRelativeResize="0"/>
          <p:nvPr/>
        </p:nvPicPr>
        <p:blipFill>
          <a:blip r:embed="rId3">
            <a:alphaModFix/>
          </a:blip>
          <a:stretch>
            <a:fillRect/>
          </a:stretch>
        </p:blipFill>
        <p:spPr>
          <a:xfrm>
            <a:off x="631950" y="1171450"/>
            <a:ext cx="3338175" cy="2559175"/>
          </a:xfrm>
          <a:prstGeom prst="rect">
            <a:avLst/>
          </a:prstGeom>
          <a:noFill/>
          <a:ln>
            <a:noFill/>
          </a:ln>
        </p:spPr>
      </p:pic>
      <p:pic>
        <p:nvPicPr>
          <p:cNvPr id="100" name="Google Shape;100;p19"/>
          <p:cNvPicPr preferRelativeResize="0"/>
          <p:nvPr/>
        </p:nvPicPr>
        <p:blipFill>
          <a:blip r:embed="rId4">
            <a:alphaModFix/>
          </a:blip>
          <a:stretch>
            <a:fillRect/>
          </a:stretch>
        </p:blipFill>
        <p:spPr>
          <a:xfrm>
            <a:off x="5216900" y="1152200"/>
            <a:ext cx="3379550" cy="2597675"/>
          </a:xfrm>
          <a:prstGeom prst="rect">
            <a:avLst/>
          </a:prstGeom>
          <a:noFill/>
          <a:ln>
            <a:noFill/>
          </a:ln>
        </p:spPr>
      </p:pic>
      <p:sp>
        <p:nvSpPr>
          <p:cNvPr id="101" name="Google Shape;101;p19"/>
          <p:cNvSpPr txBox="1">
            <a:spLocks noGrp="1"/>
          </p:cNvSpPr>
          <p:nvPr>
            <p:ph type="body" idx="1"/>
          </p:nvPr>
        </p:nvSpPr>
        <p:spPr>
          <a:xfrm>
            <a:off x="311700" y="3884350"/>
            <a:ext cx="8520600" cy="1241100"/>
          </a:xfrm>
          <a:prstGeom prst="rect">
            <a:avLst/>
          </a:prstGeom>
        </p:spPr>
        <p:txBody>
          <a:bodyPr spcFirstLastPara="1" wrap="square" lIns="91425" tIns="91425" rIns="91425" bIns="91425" anchor="t" anchorCtr="0">
            <a:noAutofit/>
          </a:bodyPr>
          <a:lstStyle/>
          <a:p>
            <a:pPr marL="457200" lvl="0" indent="-332105" algn="l" rtl="0">
              <a:lnSpc>
                <a:spcPct val="105000"/>
              </a:lnSpc>
              <a:spcBef>
                <a:spcPts val="0"/>
              </a:spcBef>
              <a:spcAft>
                <a:spcPts val="0"/>
              </a:spcAft>
              <a:buSzPts val="1630"/>
              <a:buChar char="●"/>
            </a:pPr>
            <a:r>
              <a:rPr lang="en" sz="1629"/>
              <a:t>Blocks had the smallest range of values of the 5 observed categories</a:t>
            </a:r>
            <a:endParaRPr sz="1629"/>
          </a:p>
          <a:p>
            <a:pPr marL="1371600" lvl="1" indent="-332105" algn="l" rtl="0">
              <a:lnSpc>
                <a:spcPct val="105000"/>
              </a:lnSpc>
              <a:spcBef>
                <a:spcPts val="0"/>
              </a:spcBef>
              <a:spcAft>
                <a:spcPts val="0"/>
              </a:spcAft>
              <a:buSzPts val="1630"/>
              <a:buChar char="○"/>
            </a:pPr>
            <a:r>
              <a:rPr lang="en" sz="1629"/>
              <a:t>Demonstrates that blocks is probably a difficult skill for NBA players</a:t>
            </a:r>
            <a:endParaRPr sz="1629"/>
          </a:p>
          <a:p>
            <a:pPr marL="457200" lvl="0" indent="-332105" algn="l" rtl="0">
              <a:lnSpc>
                <a:spcPct val="105000"/>
              </a:lnSpc>
              <a:spcBef>
                <a:spcPts val="0"/>
              </a:spcBef>
              <a:spcAft>
                <a:spcPts val="0"/>
              </a:spcAft>
              <a:buSzPts val="1630"/>
              <a:buChar char="●"/>
            </a:pPr>
            <a:r>
              <a:rPr lang="en" sz="1629"/>
              <a:t>PER was the only observed category that had outliers below the 25% quantile </a:t>
            </a:r>
            <a:endParaRPr sz="1629"/>
          </a:p>
          <a:p>
            <a:pPr marL="1371600" lvl="1" indent="-332105" algn="l" rtl="0">
              <a:lnSpc>
                <a:spcPct val="105000"/>
              </a:lnSpc>
              <a:spcBef>
                <a:spcPts val="0"/>
              </a:spcBef>
              <a:spcAft>
                <a:spcPts val="0"/>
              </a:spcAft>
              <a:buSzPts val="1630"/>
              <a:buChar char="○"/>
            </a:pPr>
            <a:r>
              <a:rPr lang="en" sz="1629"/>
              <a:t>Outliers due to PER not being a recorded statistic in 2001-2002 season</a:t>
            </a:r>
            <a:endParaRPr sz="1629"/>
          </a:p>
          <a:p>
            <a:pPr marL="0" lvl="0" indent="0" algn="l" rtl="0">
              <a:lnSpc>
                <a:spcPct val="105000"/>
              </a:lnSpc>
              <a:spcBef>
                <a:spcPts val="1200"/>
              </a:spcBef>
              <a:spcAft>
                <a:spcPts val="1200"/>
              </a:spcAft>
              <a:buNone/>
            </a:pPr>
            <a:endParaRPr sz="1629"/>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Top-5 Starting Lineup: Results</a:t>
            </a:r>
            <a:endParaRPr/>
          </a:p>
        </p:txBody>
      </p:sp>
      <p:sp>
        <p:nvSpPr>
          <p:cNvPr id="107" name="Google Shape;107;p20"/>
          <p:cNvSpPr txBox="1">
            <a:spLocks noGrp="1"/>
          </p:cNvSpPr>
          <p:nvPr>
            <p:ph type="body" idx="1"/>
          </p:nvPr>
        </p:nvSpPr>
        <p:spPr>
          <a:xfrm>
            <a:off x="311700" y="1052825"/>
            <a:ext cx="8520600" cy="24771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Table below provides results of the Top-5 starting lineup analysis </a:t>
            </a:r>
            <a:endParaRPr/>
          </a:p>
          <a:p>
            <a:pPr marL="914400" lvl="1" indent="-317500" algn="l" rtl="0">
              <a:spcBef>
                <a:spcPts val="0"/>
              </a:spcBef>
              <a:spcAft>
                <a:spcPts val="0"/>
              </a:spcAft>
              <a:buSzPts val="1400"/>
              <a:buChar char="○"/>
            </a:pPr>
            <a:r>
              <a:rPr lang="en"/>
              <a:t>Players were represented as the data point with the largest value in the box plot</a:t>
            </a:r>
            <a:endParaRPr/>
          </a:p>
          <a:p>
            <a:pPr marL="457200" lvl="0" indent="-342900" algn="l" rtl="0">
              <a:spcBef>
                <a:spcPts val="0"/>
              </a:spcBef>
              <a:spcAft>
                <a:spcPts val="0"/>
              </a:spcAft>
              <a:buSzPts val="1800"/>
              <a:buChar char="●"/>
            </a:pPr>
            <a:r>
              <a:rPr lang="en"/>
              <a:t>Good coverage of different skill sets (offensive and defensive) in the lineup</a:t>
            </a:r>
            <a:endParaRPr/>
          </a:p>
          <a:p>
            <a:pPr marL="914400" lvl="1" indent="-317500" algn="l" rtl="0">
              <a:spcBef>
                <a:spcPts val="0"/>
              </a:spcBef>
              <a:spcAft>
                <a:spcPts val="0"/>
              </a:spcAft>
              <a:buSzPts val="1400"/>
              <a:buChar char="○"/>
            </a:pPr>
            <a:r>
              <a:rPr lang="en"/>
              <a:t>Centers (2), Power Forwards (1), Shooting Guards (1), Point Guards (1)</a:t>
            </a:r>
            <a:endParaRPr/>
          </a:p>
          <a:p>
            <a:pPr marL="457200" lvl="0" indent="-342900" algn="l" rtl="0">
              <a:spcBef>
                <a:spcPts val="0"/>
              </a:spcBef>
              <a:spcAft>
                <a:spcPts val="0"/>
              </a:spcAft>
              <a:buSzPts val="1800"/>
              <a:buChar char="●"/>
            </a:pPr>
            <a:r>
              <a:rPr lang="en"/>
              <a:t>Four of the five players have won the NBA Most Valuable Player (MVP) award</a:t>
            </a:r>
            <a:endParaRPr/>
          </a:p>
          <a:p>
            <a:pPr marL="914400" lvl="1" indent="-317500" algn="l" rtl="0">
              <a:spcBef>
                <a:spcPts val="0"/>
              </a:spcBef>
              <a:spcAft>
                <a:spcPts val="0"/>
              </a:spcAft>
              <a:buSzPts val="1400"/>
              <a:buChar char="○"/>
            </a:pPr>
            <a:r>
              <a:rPr lang="en"/>
              <a:t>3 of those players have won the MVP award multiple times </a:t>
            </a:r>
            <a:endParaRPr/>
          </a:p>
          <a:p>
            <a:pPr marL="457200" lvl="0" indent="-342900" algn="l" rtl="0">
              <a:spcBef>
                <a:spcPts val="0"/>
              </a:spcBef>
              <a:spcAft>
                <a:spcPts val="0"/>
              </a:spcAft>
              <a:buSzPts val="1800"/>
              <a:buChar char="●"/>
            </a:pPr>
            <a:r>
              <a:rPr lang="en"/>
              <a:t>Results provide information to avid NBA fans, reporters, and players</a:t>
            </a:r>
            <a:endParaRPr/>
          </a:p>
          <a:p>
            <a:pPr marL="914400" lvl="1" indent="-317500" algn="l" rtl="0">
              <a:spcBef>
                <a:spcPts val="0"/>
              </a:spcBef>
              <a:spcAft>
                <a:spcPts val="0"/>
              </a:spcAft>
              <a:buSzPts val="1400"/>
              <a:buChar char="○"/>
            </a:pPr>
            <a:r>
              <a:rPr lang="en"/>
              <a:t>Demonstrates who succeeded the most in major statistical categories in the past two decades</a:t>
            </a:r>
            <a:endParaRPr/>
          </a:p>
          <a:p>
            <a:pPr marL="914400" lvl="1" indent="-317500" algn="l" rtl="0">
              <a:spcBef>
                <a:spcPts val="0"/>
              </a:spcBef>
              <a:spcAft>
                <a:spcPts val="0"/>
              </a:spcAft>
              <a:buSzPts val="1400"/>
              <a:buChar char="○"/>
            </a:pPr>
            <a:r>
              <a:rPr lang="en"/>
              <a:t>Provides some insight into how some of the players were able to win the MVP</a:t>
            </a:r>
            <a:endParaRPr/>
          </a:p>
        </p:txBody>
      </p:sp>
      <p:pic>
        <p:nvPicPr>
          <p:cNvPr id="108" name="Google Shape;108;p20"/>
          <p:cNvPicPr preferRelativeResize="0"/>
          <p:nvPr/>
        </p:nvPicPr>
        <p:blipFill>
          <a:blip r:embed="rId3">
            <a:alphaModFix/>
          </a:blip>
          <a:stretch>
            <a:fillRect/>
          </a:stretch>
        </p:blipFill>
        <p:spPr>
          <a:xfrm>
            <a:off x="2233275" y="3565025"/>
            <a:ext cx="4677450" cy="1472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LeBron James vs MVP Analysis</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2637</Words>
  <Application>Microsoft Macintosh PowerPoint</Application>
  <PresentationFormat>On-screen Show (16:9)</PresentationFormat>
  <Paragraphs>188</Paragraphs>
  <Slides>32</Slides>
  <Notes>32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Oswald</vt:lpstr>
      <vt:lpstr>Average</vt:lpstr>
      <vt:lpstr>Slate</vt:lpstr>
      <vt:lpstr>ESPN NBA Player Data Analysis</vt:lpstr>
      <vt:lpstr>Introduction</vt:lpstr>
      <vt:lpstr>Data</vt:lpstr>
      <vt:lpstr>Top-5 Starting Lineup Analysis</vt:lpstr>
      <vt:lpstr>Top-5 Starting Lineup: Experimental Design</vt:lpstr>
      <vt:lpstr>Top-5 Starting Lineup: Visualizations</vt:lpstr>
      <vt:lpstr>Top-5 Starting Lineup: Visualizations</vt:lpstr>
      <vt:lpstr>Top-5 Starting Lineup: Results</vt:lpstr>
      <vt:lpstr>LeBron James vs MVP Analysis</vt:lpstr>
      <vt:lpstr>LeBron James vs MVP: Experimental Design</vt:lpstr>
      <vt:lpstr>LeBron James vs MVP: LeBron Performed Better - Visualizations</vt:lpstr>
      <vt:lpstr>LeBron James vs MVPs: Steve Nash - Results</vt:lpstr>
      <vt:lpstr>LeBron James vs MVPs: Kobe Bryant &amp; Derrick Rose - Results</vt:lpstr>
      <vt:lpstr>LeBron James vs MVP: Similar Statistics - Visualizations</vt:lpstr>
      <vt:lpstr>LeBron James vs MVP: “Runaway” MVPs - Visualizations</vt:lpstr>
      <vt:lpstr>LeBron James vs MVP: “Runaway” MVPs - Results</vt:lpstr>
      <vt:lpstr>LeBron James vs MVP: Non-Snubbed Years - Visualizations</vt:lpstr>
      <vt:lpstr>3-Point Field Goals for Each Position </vt:lpstr>
      <vt:lpstr>3-Point Field Goals by Position</vt:lpstr>
      <vt:lpstr>Point Guards and Shooting Guards have steadily increased the number of 3-point field goals since 2012, which may show an overall shift in the frequency and reliance of 3-point field goals in the NBA</vt:lpstr>
      <vt:lpstr>The number of Point Guards and Shooting Guards has also increased since 2012, which shows that teams may be putting more importance on PGs and SGs since they are performing the best for 3-point field goals</vt:lpstr>
      <vt:lpstr>    Traditionally, Centers do not shoot many three-pointers, which is evident in the plot from 2002-2015. Starting in 2016, however, Centers have also started to increase the number of three-pointers, indicating a shift in the game.   Additionally, the number of Centers is decreasing since 2016 as PGs and SGs are increasing, indicating the traditional definition of a Center’s role is evolving as three-point shooting is becoming more sought after.      </vt:lpstr>
      <vt:lpstr>Player of Choice</vt:lpstr>
      <vt:lpstr>Player of Choice</vt:lpstr>
      <vt:lpstr>Top 5 All Around Ranked Players</vt:lpstr>
      <vt:lpstr>Top All Around Ranked Players</vt:lpstr>
      <vt:lpstr>Top All Around Ranked Players Per Season</vt:lpstr>
      <vt:lpstr>Testing</vt:lpstr>
      <vt:lpstr>Testing cont.</vt:lpstr>
      <vt:lpstr>Beyond the Original Specifications</vt:lpstr>
      <vt:lpstr>Conclusion</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ESPN NBA Player Data Analysis</dc:title>
  <cp:lastModifiedBy>Amber C</cp:lastModifiedBy>
  <cp:revision>1</cp:revision>
  <dcterms:modified xsi:type="dcterms:W3CDTF">2021-05-07T23:44:29Z</dcterms:modified>
</cp:coreProperties>
</file>